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261" r:id="rId3"/>
    <p:sldId id="1733" r:id="rId4"/>
    <p:sldId id="1736" r:id="rId5"/>
    <p:sldId id="1824" r:id="rId6"/>
    <p:sldId id="3308" r:id="rId7"/>
    <p:sldId id="1866" r:id="rId8"/>
    <p:sldId id="3313" r:id="rId9"/>
    <p:sldId id="3309" r:id="rId10"/>
    <p:sldId id="3310" r:id="rId11"/>
    <p:sldId id="1864" r:id="rId12"/>
    <p:sldId id="1865" r:id="rId13"/>
    <p:sldId id="3311" r:id="rId14"/>
    <p:sldId id="3314" r:id="rId15"/>
    <p:sldId id="3323" r:id="rId16"/>
    <p:sldId id="3315" r:id="rId17"/>
    <p:sldId id="3318" r:id="rId18"/>
    <p:sldId id="3316" r:id="rId19"/>
    <p:sldId id="3319" r:id="rId20"/>
    <p:sldId id="3317" r:id="rId21"/>
    <p:sldId id="3321" r:id="rId22"/>
    <p:sldId id="3322" r:id="rId23"/>
    <p:sldId id="3320" r:id="rId24"/>
    <p:sldId id="3324" r:id="rId25"/>
    <p:sldId id="3376" r:id="rId26"/>
    <p:sldId id="3410" r:id="rId27"/>
    <p:sldId id="1921" r:id="rId28"/>
    <p:sldId id="1891" r:id="rId29"/>
    <p:sldId id="3312" r:id="rId30"/>
    <p:sldId id="1888" r:id="rId31"/>
    <p:sldId id="3325" r:id="rId32"/>
    <p:sldId id="259" r:id="rId33"/>
    <p:sldId id="258" r:id="rId34"/>
    <p:sldId id="26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EE0984-5851-DA4B-B5F4-5499F2495490}">
          <p14:sldIdLst>
            <p14:sldId id="257"/>
          </p14:sldIdLst>
        </p14:section>
        <p14:section name="Introduction" id="{2AD9DC31-D8C5-E843-83BF-E2A66AC2C275}">
          <p14:sldIdLst>
            <p14:sldId id="261"/>
            <p14:sldId id="1733"/>
            <p14:sldId id="1736"/>
          </p14:sldIdLst>
        </p14:section>
        <p14:section name="Cognitive Services - Key Updates" id="{B5F9B437-838C-5542-A717-D4326AD1D951}">
          <p14:sldIdLst>
            <p14:sldId id="1824"/>
            <p14:sldId id="3308"/>
            <p14:sldId id="1866"/>
            <p14:sldId id="3313"/>
            <p14:sldId id="3309"/>
            <p14:sldId id="3310"/>
            <p14:sldId id="1864"/>
            <p14:sldId id="1865"/>
            <p14:sldId id="3311"/>
          </p14:sldIdLst>
        </p14:section>
        <p14:section name="Machine Learning - Key Updates" id="{3BE198C2-89DD-8640-B0C1-28F9E179AA6F}">
          <p14:sldIdLst>
            <p14:sldId id="3314"/>
            <p14:sldId id="3323"/>
            <p14:sldId id="3315"/>
            <p14:sldId id="3318"/>
            <p14:sldId id="3316"/>
            <p14:sldId id="3319"/>
            <p14:sldId id="3317"/>
            <p14:sldId id="3321"/>
            <p14:sldId id="3322"/>
            <p14:sldId id="3320"/>
            <p14:sldId id="3324"/>
            <p14:sldId id="3376"/>
          </p14:sldIdLst>
        </p14:section>
        <p14:section name="DevOps" id="{E446AE5C-CBAE-3349-8C44-E9296C883C44}">
          <p14:sldIdLst>
            <p14:sldId id="3410"/>
            <p14:sldId id="1921"/>
            <p14:sldId id="1891"/>
            <p14:sldId id="3312"/>
            <p14:sldId id="1888"/>
            <p14:sldId id="3325"/>
            <p14:sldId id="259"/>
            <p14:sldId id="258"/>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73"/>
    <p:restoredTop sz="95735"/>
  </p:normalViewPr>
  <p:slideViewPr>
    <p:cSldViewPr snapToGrid="0" snapToObjects="1">
      <p:cViewPr varScale="1">
        <p:scale>
          <a:sx n="109" d="100"/>
          <a:sy n="109" d="100"/>
        </p:scale>
        <p:origin x="10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EBB12-935F-BB40-972E-5D979363876D}" type="datetimeFigureOut">
              <a:rPr lang="en-US" smtClean="0"/>
              <a:t>2/25/19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2F29F3-EC94-A04E-8DE9-AC74B4CDBD60}" type="slidenum">
              <a:rPr lang="en-US" smtClean="0"/>
              <a:t>‹#›</a:t>
            </a:fld>
            <a:endParaRPr lang="en-US" dirty="0"/>
          </a:p>
        </p:txBody>
      </p:sp>
    </p:spTree>
    <p:extLst>
      <p:ext uri="{BB962C8B-B14F-4D97-AF65-F5344CB8AC3E}">
        <p14:creationId xmlns:p14="http://schemas.microsoft.com/office/powerpoint/2010/main" val="32171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C669F3-9284-D044-A1C8-1C2FBF4316A3}" type="slidenum">
              <a:rPr lang="en-US" smtClean="0"/>
              <a:t>4</a:t>
            </a:fld>
            <a:endParaRPr lang="en-US" dirty="0"/>
          </a:p>
        </p:txBody>
      </p:sp>
    </p:spTree>
    <p:extLst>
      <p:ext uri="{BB962C8B-B14F-4D97-AF65-F5344CB8AC3E}">
        <p14:creationId xmlns:p14="http://schemas.microsoft.com/office/powerpoint/2010/main" val="1525083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2/25/19 2:53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2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Our approach to ML frameworks is simple.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We give customers the flexibility to choose their deep learning framework, without getting locked one framework.</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To help with this we’ve created a community project in partnership with Facebook that allows customers to train in one framework and use another one for inference</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Now, let me move to the ML services on Azure</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2/25/19 2:53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5741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 Scenario in Build is unit test</a:t>
            </a:r>
          </a:p>
          <a:p>
            <a:r>
              <a:rPr lang="en-GB" dirty="0"/>
              <a:t>Integration is E2E tests, testing complete application.</a:t>
            </a:r>
          </a:p>
          <a:p>
            <a:endParaRPr lang="en-GB" dirty="0"/>
          </a:p>
        </p:txBody>
      </p:sp>
      <p:sp>
        <p:nvSpPr>
          <p:cNvPr id="4" name="Slide Number Placeholder 3"/>
          <p:cNvSpPr>
            <a:spLocks noGrp="1"/>
          </p:cNvSpPr>
          <p:nvPr>
            <p:ph type="sldNum" sz="quarter" idx="10"/>
          </p:nvPr>
        </p:nvSpPr>
        <p:spPr/>
        <p:txBody>
          <a:bodyPr/>
          <a:lstStyle/>
          <a:p>
            <a:fld id="{723CB9BC-1358-8544-AE66-E329F5C66688}" type="slidenum">
              <a:rPr lang="en-US" smtClean="0"/>
              <a:t>27</a:t>
            </a:fld>
            <a:endParaRPr lang="en-US"/>
          </a:p>
        </p:txBody>
      </p:sp>
    </p:spTree>
    <p:extLst>
      <p:ext uri="{BB962C8B-B14F-4D97-AF65-F5344CB8AC3E}">
        <p14:creationId xmlns:p14="http://schemas.microsoft.com/office/powerpoint/2010/main" val="3787990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scientists spend a lot of time shaping data, figuring out which features are most relevant to their scenario, and figuring out which algorithm is best to solve their problem. </a:t>
            </a:r>
          </a:p>
          <a:p>
            <a:endParaRPr lang="en-GB" dirty="0"/>
          </a:p>
          <a:p>
            <a:r>
              <a:rPr lang="en-GB" dirty="0"/>
              <a:t>Test Scenario in Build is unit test</a:t>
            </a:r>
          </a:p>
          <a:p>
            <a:r>
              <a:rPr lang="en-GB" dirty="0"/>
              <a:t>Integration is E2E tests, testing complete application.</a:t>
            </a:r>
          </a:p>
          <a:p>
            <a:endParaRPr lang="en-GB" dirty="0"/>
          </a:p>
          <a:p>
            <a:r>
              <a:rPr lang="en-GB" dirty="0"/>
              <a:t>Challenges of ML in DevOps</a:t>
            </a:r>
          </a:p>
          <a:p>
            <a:pPr marL="171441" indent="-171441">
              <a:buFont typeface="Arial" panose="020B0604020202020204" pitchFamily="34" charset="0"/>
              <a:buChar char="•"/>
            </a:pPr>
            <a:r>
              <a:rPr lang="en-GB" dirty="0"/>
              <a:t>Testing of </a:t>
            </a:r>
            <a:r>
              <a:rPr lang="en-GB" dirty="0" err="1"/>
              <a:t>Stastical</a:t>
            </a:r>
            <a:r>
              <a:rPr lang="en-GB" dirty="0"/>
              <a:t> results – pick one (accuracy, f1 or other) and stick to it. Have goal to improve that metric. Second aspect is testing the dataset itself, have correct split between training and testing.</a:t>
            </a:r>
          </a:p>
          <a:p>
            <a:pPr marL="171441" indent="-171441">
              <a:buFont typeface="Arial" panose="020B0604020202020204" pitchFamily="34" charset="0"/>
              <a:buChar char="•"/>
            </a:pPr>
            <a:r>
              <a:rPr lang="en-GB" dirty="0"/>
              <a:t>In ML change in results can happen without change in code (</a:t>
            </a:r>
            <a:r>
              <a:rPr lang="en-GB" dirty="0" err="1"/>
              <a:t>eg.</a:t>
            </a:r>
            <a:r>
              <a:rPr lang="en-GB" dirty="0"/>
              <a:t> Retraining) and it should produce newer releases. </a:t>
            </a:r>
            <a:r>
              <a:rPr lang="en-GB" dirty="0" err="1"/>
              <a:t>Github</a:t>
            </a:r>
            <a:r>
              <a:rPr lang="en-GB" dirty="0"/>
              <a:t> can’t store datasets, so it has to be stored in a storage location.</a:t>
            </a:r>
          </a:p>
          <a:p>
            <a:pPr marL="171441" indent="-171441">
              <a:buFont typeface="Arial" panose="020B0604020202020204" pitchFamily="34" charset="0"/>
              <a:buChar char="•"/>
            </a:pPr>
            <a:r>
              <a:rPr lang="en-GB" dirty="0"/>
              <a:t>Time to train the classifier – Re-Training can take hours or days, can’t really train on each build, but have to do it nightly, weekly or biweekly.</a:t>
            </a:r>
          </a:p>
          <a:p>
            <a:pPr marL="171441" indent="-171441">
              <a:buFont typeface="Arial" panose="020B0604020202020204" pitchFamily="34" charset="0"/>
              <a:buChar char="•"/>
            </a:pPr>
            <a:r>
              <a:rPr lang="en-GB" dirty="0"/>
              <a:t>Architectural approaches – </a:t>
            </a:r>
          </a:p>
          <a:p>
            <a:pPr marL="628615" lvl="1" indent="-171441">
              <a:buFont typeface="Arial" panose="020B0604020202020204" pitchFamily="34" charset="0"/>
              <a:buChar char="•"/>
            </a:pPr>
            <a:r>
              <a:rPr lang="en-GB" dirty="0"/>
              <a:t>Include full processing into your CI/CD cycle. </a:t>
            </a:r>
          </a:p>
          <a:p>
            <a:pPr marL="628615" lvl="1" indent="-171441">
              <a:buFont typeface="Arial" panose="020B0604020202020204" pitchFamily="34" charset="0"/>
              <a:buChar char="•"/>
            </a:pPr>
            <a:r>
              <a:rPr lang="en-GB" dirty="0"/>
              <a:t>Carve out ML into a separate service, as different services can have different stack.</a:t>
            </a:r>
          </a:p>
          <a:p>
            <a:pPr marL="171441" indent="-171441">
              <a:buFont typeface="Arial" panose="020B0604020202020204" pitchFamily="34" charset="0"/>
              <a:buChar char="•"/>
            </a:pPr>
            <a:endParaRPr lang="en-GB" dirty="0"/>
          </a:p>
          <a:p>
            <a:pPr marL="171441" indent="-171441">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23CB9BC-1358-8544-AE66-E329F5C66688}" type="slidenum">
              <a:rPr lang="en-US" smtClean="0"/>
              <a:t>28</a:t>
            </a:fld>
            <a:endParaRPr lang="en-US"/>
          </a:p>
        </p:txBody>
      </p:sp>
    </p:spTree>
    <p:extLst>
      <p:ext uri="{BB962C8B-B14F-4D97-AF65-F5344CB8AC3E}">
        <p14:creationId xmlns:p14="http://schemas.microsoft.com/office/powerpoint/2010/main" val="190520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2F29F3-EC94-A04E-8DE9-AC74B4CDBD60}" type="slidenum">
              <a:rPr lang="en-US" smtClean="0"/>
              <a:t>29</a:t>
            </a:fld>
            <a:endParaRPr lang="en-US" dirty="0"/>
          </a:p>
        </p:txBody>
      </p:sp>
    </p:spTree>
    <p:extLst>
      <p:ext uri="{BB962C8B-B14F-4D97-AF65-F5344CB8AC3E}">
        <p14:creationId xmlns:p14="http://schemas.microsoft.com/office/powerpoint/2010/main" val="3947341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pPr fontAlgn="base"/>
            <a:r>
              <a:rPr lang="en-US" sz="1200" kern="1200" dirty="0">
                <a:solidFill>
                  <a:schemeClr val="tx1"/>
                </a:solidFill>
                <a:effectLst/>
                <a:latin typeface="+mn-lt"/>
                <a:ea typeface="+mn-ea"/>
                <a:cs typeface="+mn-cs"/>
              </a:rPr>
              <a:t>We are expanding and improving Azure Machine Learning service, by expanding </a:t>
            </a:r>
            <a:r>
              <a:rPr lang="en-US" sz="1200" b="1" kern="1200" dirty="0">
                <a:solidFill>
                  <a:schemeClr val="tx1"/>
                </a:solidFill>
                <a:effectLst/>
                <a:latin typeface="+mn-lt"/>
                <a:ea typeface="+mn-ea"/>
                <a:cs typeface="+mn-cs"/>
              </a:rPr>
              <a:t>to Azure Machine Learning Experimentation and Model Management services </a:t>
            </a:r>
            <a:r>
              <a:rPr lang="en-US" sz="1200" kern="1200" dirty="0">
                <a:solidFill>
                  <a:schemeClr val="tx1"/>
                </a:solidFill>
                <a:effectLst/>
                <a:latin typeface="+mn-lt"/>
                <a:ea typeface="+mn-ea"/>
                <a:cs typeface="+mn-cs"/>
              </a:rPr>
              <a:t>which offer a cloud, on-premises, and edge solution for data scientists and developers to bring AI everywhere, to everyone.  ​</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Azure Machine Learning Experimentation Service allows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developers and data scientists to increase their rate of experimentation. Rapidly prototype on their desktops, then easily scale up on virtual machines or scale out using Spark clusters. These services allow developers and data scientists to proactively manage model performance, identify the best model, and promote the best model with data. Collaborate and share solutions using powerful, industry standard GIT repositories.   ​</a:t>
            </a:r>
          </a:p>
          <a:p>
            <a:pPr fontAlgn="base"/>
            <a:r>
              <a:rPr lang="en-US" sz="1200" kern="1200" dirty="0">
                <a:solidFill>
                  <a:schemeClr val="tx1"/>
                </a:solidFill>
                <a:effectLst/>
                <a:latin typeface="+mn-lt"/>
                <a:ea typeface="+mn-ea"/>
                <a:cs typeface="+mn-cs"/>
              </a:rPr>
              <a:t> </a:t>
            </a:r>
          </a:p>
          <a:p>
            <a:pPr fontAlgn="base"/>
            <a:r>
              <a:rPr lang="en-US" sz="1200" kern="1200" dirty="0">
                <a:solidFill>
                  <a:schemeClr val="tx1"/>
                </a:solidFill>
                <a:effectLst/>
                <a:latin typeface="+mn-lt"/>
                <a:ea typeface="+mn-ea"/>
                <a:cs typeface="+mn-cs"/>
              </a:rPr>
              <a:t>Azure Machine Learning Model Management allows developers and data scientists to deploy and manage their models everywhere. Use Docker containers to deploy models into production faster in the cloud, on-premises, or edge. Promote your best performing models into production and re-train them when their performance degrades. Deploy as real-time or high throughput batch services.  ​</a:t>
            </a:r>
          </a:p>
          <a:p>
            <a:pPr fontAlgn="base"/>
            <a:r>
              <a:rPr lang="en-US" sz="1200" kern="1200" dirty="0">
                <a:solidFill>
                  <a:schemeClr val="tx1"/>
                </a:solidFill>
                <a:effectLst/>
                <a:latin typeface="+mn-lt"/>
                <a:ea typeface="+mn-ea"/>
                <a:cs typeface="+mn-cs"/>
              </a:rPr>
              <a:t> </a:t>
            </a:r>
          </a:p>
          <a:p>
            <a:pPr fontAlgn="base"/>
            <a:r>
              <a:rPr lang="en-US" kern="1200" dirty="0">
                <a:effectLst/>
                <a:latin typeface="+mn-lt"/>
                <a:ea typeface="+mn-ea"/>
                <a:cs typeface="+mn-cs"/>
              </a:rPr>
              <a:t>Leverage the best open source frameworks such as TensorFlow, Cognitive Toolkit, Spark ML, </a:t>
            </a:r>
            <a:r>
              <a:rPr lang="en-US" kern="1200" dirty="0" err="1">
                <a:effectLst/>
                <a:latin typeface="+mn-lt"/>
                <a:ea typeface="+mn-ea"/>
                <a:cs typeface="+mn-cs"/>
              </a:rPr>
              <a:t>scikit</a:t>
            </a:r>
            <a:r>
              <a:rPr lang="en-US" kern="1200" dirty="0">
                <a:effectLst/>
                <a:latin typeface="+mn-lt"/>
                <a:ea typeface="+mn-ea"/>
                <a:cs typeface="+mn-cs"/>
              </a:rPr>
              <a:t>-learn, and more.  ​</a:t>
            </a:r>
            <a:endParaRPr lang="en-US" kern="1200" dirty="0">
              <a:latin typeface="+mn-lt"/>
              <a:cs typeface="Calibri"/>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endParaRPr lang="en-US" dirty="0"/>
          </a:p>
          <a:p>
            <a:endParaRPr lang="en-US" dirty="0"/>
          </a:p>
          <a:p>
            <a:endParaRPr lang="en-US" dirty="0"/>
          </a:p>
        </p:txBody>
      </p:sp>
    </p:spTree>
    <p:extLst>
      <p:ext uri="{BB962C8B-B14F-4D97-AF65-F5344CB8AC3E}">
        <p14:creationId xmlns:p14="http://schemas.microsoft.com/office/powerpoint/2010/main" val="385198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D92EB-B0A5-AE40-ADE8-48BE45A3C3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C67039-830E-0743-BED2-4F4B6166FD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2AC8EF-0228-2346-A28D-C6EF648E3019}"/>
              </a:ext>
            </a:extLst>
          </p:cNvPr>
          <p:cNvSpPr>
            <a:spLocks noGrp="1"/>
          </p:cNvSpPr>
          <p:nvPr>
            <p:ph type="dt" sz="half" idx="10"/>
          </p:nvPr>
        </p:nvSpPr>
        <p:spPr/>
        <p:txBody>
          <a:bodyPr/>
          <a:lstStyle/>
          <a:p>
            <a:fld id="{414E49E7-CBC8-7340-8902-210BD8569116}" type="datetimeFigureOut">
              <a:rPr lang="en-US" smtClean="0"/>
              <a:t>2/25/19</a:t>
            </a:fld>
            <a:endParaRPr lang="en-US" dirty="0"/>
          </a:p>
        </p:txBody>
      </p:sp>
      <p:sp>
        <p:nvSpPr>
          <p:cNvPr id="5" name="Footer Placeholder 4">
            <a:extLst>
              <a:ext uri="{FF2B5EF4-FFF2-40B4-BE49-F238E27FC236}">
                <a16:creationId xmlns:a16="http://schemas.microsoft.com/office/drawing/2014/main" id="{65F4D5EE-1BB6-F44F-BE02-89E1099B93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AE3F59-C0D7-0740-947F-B94ABC3BE813}"/>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52344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E105-3D89-2F4A-85FF-343DB4BC21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2109C5-CCD8-104A-BA29-3438662044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8D82C-C9CE-8648-A61E-1D11A76B7244}"/>
              </a:ext>
            </a:extLst>
          </p:cNvPr>
          <p:cNvSpPr>
            <a:spLocks noGrp="1"/>
          </p:cNvSpPr>
          <p:nvPr>
            <p:ph type="dt" sz="half" idx="10"/>
          </p:nvPr>
        </p:nvSpPr>
        <p:spPr/>
        <p:txBody>
          <a:bodyPr/>
          <a:lstStyle/>
          <a:p>
            <a:fld id="{414E49E7-CBC8-7340-8902-210BD8569116}" type="datetimeFigureOut">
              <a:rPr lang="en-US" smtClean="0"/>
              <a:t>2/25/19</a:t>
            </a:fld>
            <a:endParaRPr lang="en-US" dirty="0"/>
          </a:p>
        </p:txBody>
      </p:sp>
      <p:sp>
        <p:nvSpPr>
          <p:cNvPr id="5" name="Footer Placeholder 4">
            <a:extLst>
              <a:ext uri="{FF2B5EF4-FFF2-40B4-BE49-F238E27FC236}">
                <a16:creationId xmlns:a16="http://schemas.microsoft.com/office/drawing/2014/main" id="{5D89DE9C-35AB-4248-BDB7-03539948B3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04D51B-8B6F-964A-AAED-10C328C50C9E}"/>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211908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833FF4-C8C5-AF4A-9225-0C7A203BC1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E81ACC-5BA6-5547-94DE-E10F76873C3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B0E84-E107-BD43-8068-159148671291}"/>
              </a:ext>
            </a:extLst>
          </p:cNvPr>
          <p:cNvSpPr>
            <a:spLocks noGrp="1"/>
          </p:cNvSpPr>
          <p:nvPr>
            <p:ph type="dt" sz="half" idx="10"/>
          </p:nvPr>
        </p:nvSpPr>
        <p:spPr/>
        <p:txBody>
          <a:bodyPr/>
          <a:lstStyle/>
          <a:p>
            <a:fld id="{414E49E7-CBC8-7340-8902-210BD8569116}" type="datetimeFigureOut">
              <a:rPr lang="en-US" smtClean="0"/>
              <a:t>2/25/19</a:t>
            </a:fld>
            <a:endParaRPr lang="en-US" dirty="0"/>
          </a:p>
        </p:txBody>
      </p:sp>
      <p:sp>
        <p:nvSpPr>
          <p:cNvPr id="5" name="Footer Placeholder 4">
            <a:extLst>
              <a:ext uri="{FF2B5EF4-FFF2-40B4-BE49-F238E27FC236}">
                <a16:creationId xmlns:a16="http://schemas.microsoft.com/office/drawing/2014/main" id="{904F458A-5CAC-1E46-87F0-17BA5C568A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E08866-DEFF-3149-94B5-909C9CE85893}"/>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3323245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7" y="6629337"/>
            <a:ext cx="555597" cy="133860"/>
          </a:xfrm>
          <a:prstGeom prst="rect">
            <a:avLst/>
          </a:prstGeom>
        </p:spPr>
        <p:txBody>
          <a:bodyPr vert="horz" lIns="91440" tIns="0" rIns="0" bIns="0" rtlCol="0" anchor="ctr"/>
          <a:lstStyle>
            <a:lvl1pPr algn="r" defTabSz="914016"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69239" y="6481589"/>
            <a:ext cx="898127" cy="191293"/>
          </a:xfrm>
          <a:prstGeom prst="rect">
            <a:avLst/>
          </a:prstGeom>
        </p:spPr>
      </p:pic>
    </p:spTree>
    <p:extLst>
      <p:ext uri="{BB962C8B-B14F-4D97-AF65-F5344CB8AC3E}">
        <p14:creationId xmlns:p14="http://schemas.microsoft.com/office/powerpoint/2010/main" val="4221003643"/>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06552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44603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E6DC8-7B7D-E24E-81A9-6EDD650BCA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8B05C-244C-9F4E-AADE-BE3EB72CD0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9DF99-2EE6-5D4E-B748-EE1E359B2696}"/>
              </a:ext>
            </a:extLst>
          </p:cNvPr>
          <p:cNvSpPr>
            <a:spLocks noGrp="1"/>
          </p:cNvSpPr>
          <p:nvPr>
            <p:ph type="dt" sz="half" idx="10"/>
          </p:nvPr>
        </p:nvSpPr>
        <p:spPr/>
        <p:txBody>
          <a:bodyPr/>
          <a:lstStyle/>
          <a:p>
            <a:fld id="{414E49E7-CBC8-7340-8902-210BD8569116}" type="datetimeFigureOut">
              <a:rPr lang="en-US" smtClean="0"/>
              <a:t>2/25/19</a:t>
            </a:fld>
            <a:endParaRPr lang="en-US" dirty="0"/>
          </a:p>
        </p:txBody>
      </p:sp>
      <p:sp>
        <p:nvSpPr>
          <p:cNvPr id="5" name="Footer Placeholder 4">
            <a:extLst>
              <a:ext uri="{FF2B5EF4-FFF2-40B4-BE49-F238E27FC236}">
                <a16:creationId xmlns:a16="http://schemas.microsoft.com/office/drawing/2014/main" id="{4BBC4965-0472-2D4B-A87C-57C9489EE2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D23769-79D4-D84E-8283-B03D49187649}"/>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52244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61C1-D670-9244-AFE9-18E35980B7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6FDD91-8A01-7947-B942-DB8F774AF4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9AB6947-B69A-664F-B18C-404119F7BA78}"/>
              </a:ext>
            </a:extLst>
          </p:cNvPr>
          <p:cNvSpPr>
            <a:spLocks noGrp="1"/>
          </p:cNvSpPr>
          <p:nvPr>
            <p:ph type="dt" sz="half" idx="10"/>
          </p:nvPr>
        </p:nvSpPr>
        <p:spPr/>
        <p:txBody>
          <a:bodyPr/>
          <a:lstStyle/>
          <a:p>
            <a:fld id="{414E49E7-CBC8-7340-8902-210BD8569116}" type="datetimeFigureOut">
              <a:rPr lang="en-US" smtClean="0"/>
              <a:t>2/25/19</a:t>
            </a:fld>
            <a:endParaRPr lang="en-US" dirty="0"/>
          </a:p>
        </p:txBody>
      </p:sp>
      <p:sp>
        <p:nvSpPr>
          <p:cNvPr id="5" name="Footer Placeholder 4">
            <a:extLst>
              <a:ext uri="{FF2B5EF4-FFF2-40B4-BE49-F238E27FC236}">
                <a16:creationId xmlns:a16="http://schemas.microsoft.com/office/drawing/2014/main" id="{8C2DB9CC-C0B8-EF44-867C-24ACB7091C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DA9D47-BC0F-8041-82B8-FBC7A9CD54E1}"/>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181685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190-6A71-6F43-9D0F-4E9F657AF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63D6AB-8A66-1744-AF7A-89BBF0F2B0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B7F17E-926F-E249-8117-E3DF7C8A26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FB4629-BD5F-5243-9C14-5E79E79F6C67}"/>
              </a:ext>
            </a:extLst>
          </p:cNvPr>
          <p:cNvSpPr>
            <a:spLocks noGrp="1"/>
          </p:cNvSpPr>
          <p:nvPr>
            <p:ph type="dt" sz="half" idx="10"/>
          </p:nvPr>
        </p:nvSpPr>
        <p:spPr/>
        <p:txBody>
          <a:bodyPr/>
          <a:lstStyle/>
          <a:p>
            <a:fld id="{414E49E7-CBC8-7340-8902-210BD8569116}" type="datetimeFigureOut">
              <a:rPr lang="en-US" smtClean="0"/>
              <a:t>2/25/19</a:t>
            </a:fld>
            <a:endParaRPr lang="en-US" dirty="0"/>
          </a:p>
        </p:txBody>
      </p:sp>
      <p:sp>
        <p:nvSpPr>
          <p:cNvPr id="6" name="Footer Placeholder 5">
            <a:extLst>
              <a:ext uri="{FF2B5EF4-FFF2-40B4-BE49-F238E27FC236}">
                <a16:creationId xmlns:a16="http://schemas.microsoft.com/office/drawing/2014/main" id="{99990056-2DC9-764D-91AF-051D5ACF88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D391DB-479E-1145-BB7D-CCF5D9CC756D}"/>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1434336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192F5-90EB-9848-B268-8D424C014F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5895E0-2BDD-254B-86A9-45F8F4386F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28D9C1E-27D0-FC4B-BB84-15EB87C2F9A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99CE6B-B8E9-8545-AB16-7FD2348883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C3DA82-C5F2-144C-BA5D-E7F9810B0F2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857AA6-4FE3-CE40-ABF3-7A7CB1946773}"/>
              </a:ext>
            </a:extLst>
          </p:cNvPr>
          <p:cNvSpPr>
            <a:spLocks noGrp="1"/>
          </p:cNvSpPr>
          <p:nvPr>
            <p:ph type="dt" sz="half" idx="10"/>
          </p:nvPr>
        </p:nvSpPr>
        <p:spPr/>
        <p:txBody>
          <a:bodyPr/>
          <a:lstStyle/>
          <a:p>
            <a:fld id="{414E49E7-CBC8-7340-8902-210BD8569116}" type="datetimeFigureOut">
              <a:rPr lang="en-US" smtClean="0"/>
              <a:t>2/25/19</a:t>
            </a:fld>
            <a:endParaRPr lang="en-US" dirty="0"/>
          </a:p>
        </p:txBody>
      </p:sp>
      <p:sp>
        <p:nvSpPr>
          <p:cNvPr id="8" name="Footer Placeholder 7">
            <a:extLst>
              <a:ext uri="{FF2B5EF4-FFF2-40B4-BE49-F238E27FC236}">
                <a16:creationId xmlns:a16="http://schemas.microsoft.com/office/drawing/2014/main" id="{7CDF1B20-9F95-7649-8FC0-1A06F5E03C6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EA76267-AFDC-8344-B071-4769E5E503D5}"/>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2205544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B09C-0B35-7041-8061-B4009C3C3F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CC0F2D-45F2-2F4F-A156-74CB0ABC3A17}"/>
              </a:ext>
            </a:extLst>
          </p:cNvPr>
          <p:cNvSpPr>
            <a:spLocks noGrp="1"/>
          </p:cNvSpPr>
          <p:nvPr>
            <p:ph type="dt" sz="half" idx="10"/>
          </p:nvPr>
        </p:nvSpPr>
        <p:spPr/>
        <p:txBody>
          <a:bodyPr/>
          <a:lstStyle/>
          <a:p>
            <a:fld id="{414E49E7-CBC8-7340-8902-210BD8569116}" type="datetimeFigureOut">
              <a:rPr lang="en-US" smtClean="0"/>
              <a:t>2/25/19</a:t>
            </a:fld>
            <a:endParaRPr lang="en-US" dirty="0"/>
          </a:p>
        </p:txBody>
      </p:sp>
      <p:sp>
        <p:nvSpPr>
          <p:cNvPr id="4" name="Footer Placeholder 3">
            <a:extLst>
              <a:ext uri="{FF2B5EF4-FFF2-40B4-BE49-F238E27FC236}">
                <a16:creationId xmlns:a16="http://schemas.microsoft.com/office/drawing/2014/main" id="{EB2E8F95-7EE0-0B47-87E8-15F7FED2D85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54C89AC-1E5A-6E4F-BAB4-D24DC221C503}"/>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237488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A7735D-3BD1-F748-AECC-3C1B40D07112}"/>
              </a:ext>
            </a:extLst>
          </p:cNvPr>
          <p:cNvSpPr>
            <a:spLocks noGrp="1"/>
          </p:cNvSpPr>
          <p:nvPr>
            <p:ph type="dt" sz="half" idx="10"/>
          </p:nvPr>
        </p:nvSpPr>
        <p:spPr/>
        <p:txBody>
          <a:bodyPr/>
          <a:lstStyle/>
          <a:p>
            <a:fld id="{414E49E7-CBC8-7340-8902-210BD8569116}" type="datetimeFigureOut">
              <a:rPr lang="en-US" smtClean="0"/>
              <a:t>2/25/19</a:t>
            </a:fld>
            <a:endParaRPr lang="en-US" dirty="0"/>
          </a:p>
        </p:txBody>
      </p:sp>
      <p:sp>
        <p:nvSpPr>
          <p:cNvPr id="3" name="Footer Placeholder 2">
            <a:extLst>
              <a:ext uri="{FF2B5EF4-FFF2-40B4-BE49-F238E27FC236}">
                <a16:creationId xmlns:a16="http://schemas.microsoft.com/office/drawing/2014/main" id="{9C63065A-228C-F947-A360-04BE6EB343E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90654D-6ACA-1B43-BA6E-DD4191F371FA}"/>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3265597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5518-7A11-7D4C-ABC6-E1BFD1825C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82DA64-ABFD-D241-A0EA-52802890E6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FF5167-ED39-214D-BF3F-014C809630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224D5D-A13D-164F-AE29-A6D9A8992981}"/>
              </a:ext>
            </a:extLst>
          </p:cNvPr>
          <p:cNvSpPr>
            <a:spLocks noGrp="1"/>
          </p:cNvSpPr>
          <p:nvPr>
            <p:ph type="dt" sz="half" idx="10"/>
          </p:nvPr>
        </p:nvSpPr>
        <p:spPr/>
        <p:txBody>
          <a:bodyPr/>
          <a:lstStyle/>
          <a:p>
            <a:fld id="{414E49E7-CBC8-7340-8902-210BD8569116}" type="datetimeFigureOut">
              <a:rPr lang="en-US" smtClean="0"/>
              <a:t>2/25/19</a:t>
            </a:fld>
            <a:endParaRPr lang="en-US" dirty="0"/>
          </a:p>
        </p:txBody>
      </p:sp>
      <p:sp>
        <p:nvSpPr>
          <p:cNvPr id="6" name="Footer Placeholder 5">
            <a:extLst>
              <a:ext uri="{FF2B5EF4-FFF2-40B4-BE49-F238E27FC236}">
                <a16:creationId xmlns:a16="http://schemas.microsoft.com/office/drawing/2014/main" id="{A2477269-2953-F941-AE06-C7FB47BF1D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9FAB045-411D-2348-B85A-7D645EAB14D9}"/>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3884582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B6FD-3184-DB4D-8A61-20A2B74D5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329250-6606-9D48-8B94-F2992F41F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5F4BE6D-7258-DE4E-95EC-1B0C085FF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1DEDC81-1C10-9B4F-AF64-23EA9D9CBEF2}"/>
              </a:ext>
            </a:extLst>
          </p:cNvPr>
          <p:cNvSpPr>
            <a:spLocks noGrp="1"/>
          </p:cNvSpPr>
          <p:nvPr>
            <p:ph type="dt" sz="half" idx="10"/>
          </p:nvPr>
        </p:nvSpPr>
        <p:spPr/>
        <p:txBody>
          <a:bodyPr/>
          <a:lstStyle/>
          <a:p>
            <a:fld id="{414E49E7-CBC8-7340-8902-210BD8569116}" type="datetimeFigureOut">
              <a:rPr lang="en-US" smtClean="0"/>
              <a:t>2/25/19</a:t>
            </a:fld>
            <a:endParaRPr lang="en-US" dirty="0"/>
          </a:p>
        </p:txBody>
      </p:sp>
      <p:sp>
        <p:nvSpPr>
          <p:cNvPr id="6" name="Footer Placeholder 5">
            <a:extLst>
              <a:ext uri="{FF2B5EF4-FFF2-40B4-BE49-F238E27FC236}">
                <a16:creationId xmlns:a16="http://schemas.microsoft.com/office/drawing/2014/main" id="{6535029D-BD14-B240-B4AD-A5EAF5E569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67F1A8-6613-1B4C-8A40-0CE6F43D0D50}"/>
              </a:ext>
            </a:extLst>
          </p:cNvPr>
          <p:cNvSpPr>
            <a:spLocks noGrp="1"/>
          </p:cNvSpPr>
          <p:nvPr>
            <p:ph type="sldNum" sz="quarter" idx="12"/>
          </p:nvPr>
        </p:nvSpPr>
        <p:spPr/>
        <p:txBody>
          <a:bodyPr/>
          <a:lstStyle/>
          <a:p>
            <a:fld id="{7F8C6AE9-AB5D-C94B-A00C-AB003FD145D5}" type="slidenum">
              <a:rPr lang="en-US" smtClean="0"/>
              <a:t>‹#›</a:t>
            </a:fld>
            <a:endParaRPr lang="en-US" dirty="0"/>
          </a:p>
        </p:txBody>
      </p:sp>
    </p:spTree>
    <p:extLst>
      <p:ext uri="{BB962C8B-B14F-4D97-AF65-F5344CB8AC3E}">
        <p14:creationId xmlns:p14="http://schemas.microsoft.com/office/powerpoint/2010/main" val="1964710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87B002-303E-FF45-8BDD-E771ABEF6E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8C5D3C-2151-DE41-B7D3-B1D1AC29D3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B6C82-03D3-7444-86E2-CA65E00EED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4E49E7-CBC8-7340-8902-210BD8569116}" type="datetimeFigureOut">
              <a:rPr lang="en-US" smtClean="0"/>
              <a:t>2/25/19</a:t>
            </a:fld>
            <a:endParaRPr lang="en-US" dirty="0"/>
          </a:p>
        </p:txBody>
      </p:sp>
      <p:sp>
        <p:nvSpPr>
          <p:cNvPr id="5" name="Footer Placeholder 4">
            <a:extLst>
              <a:ext uri="{FF2B5EF4-FFF2-40B4-BE49-F238E27FC236}">
                <a16:creationId xmlns:a16="http://schemas.microsoft.com/office/drawing/2014/main" id="{6D77649C-719E-7C49-BE04-9A5FAC56EB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B5E526E-6627-CF40-ABDB-474D4AC8AA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8C6AE9-AB5D-C94B-A00C-AB003FD145D5}" type="slidenum">
              <a:rPr lang="en-US" smtClean="0"/>
              <a:t>‹#›</a:t>
            </a:fld>
            <a:endParaRPr lang="en-US" dirty="0"/>
          </a:p>
        </p:txBody>
      </p:sp>
    </p:spTree>
    <p:extLst>
      <p:ext uri="{BB962C8B-B14F-4D97-AF65-F5344CB8AC3E}">
        <p14:creationId xmlns:p14="http://schemas.microsoft.com/office/powerpoint/2010/main" val="3924471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jfk-demo.azurewebsites.net/" TargetMode="External"/><Relationship Id="rId2" Type="http://schemas.openxmlformats.org/officeDocument/2006/relationships/image" Target="../media/image14.tiff"/><Relationship Id="rId1" Type="http://schemas.openxmlformats.org/officeDocument/2006/relationships/slideLayout" Target="../slideLayouts/slideLayout12.xml"/><Relationship Id="rId4" Type="http://schemas.openxmlformats.org/officeDocument/2006/relationships/hyperlink" Target="https://github.com/Microsoft/AzureSearch_JFK_Fil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wolterskluwereap.azurewebsites.net/"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docs.microsoft.com/en-us/azure/architecture/patterns/pipes-and-filters" TargetMode="External"/><Relationship Id="rId4" Type="http://schemas.openxmlformats.org/officeDocument/2006/relationships/hyperlink" Target="https://docs.microsoft.com/en-us/azure/azure-functions/durable-functions-overview"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studio.azureml.net/"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soft/AzureNotebooks/wiki/Azure-Notebooks-at-Microsoft-Connect()-2018" TargetMode="External"/><Relationship Id="rId2" Type="http://schemas.openxmlformats.org/officeDocument/2006/relationships/hyperlink" Target="http://notebooks.azure.com/" TargetMode="External"/><Relationship Id="rId1" Type="http://schemas.openxmlformats.org/officeDocument/2006/relationships/slideLayout" Target="../slideLayouts/slideLayout12.xml"/><Relationship Id="rId4" Type="http://schemas.openxmlformats.org/officeDocument/2006/relationships/image" Target="../media/image2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azure.microsoft.com/en-us/services/databricks/" TargetMode="Externa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hyperlink" Target="https://github.com/dotnet/machinelearning"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ocs.microsoft.com/en-us/azure/sql-database/sql-database-connect-query-r"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azure.microsoft.com/en-us/services/machine-learning-service/"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8.png"/><Relationship Id="rId7" Type="http://schemas.openxmlformats.org/officeDocument/2006/relationships/image" Target="../media/image30.png"/><Relationship Id="rId12"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32.png"/><Relationship Id="rId5" Type="http://schemas.openxmlformats.org/officeDocument/2006/relationships/image" Target="../media/image2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6.png"/><Relationship Id="rId12" Type="http://schemas.microsoft.com/office/2007/relationships/hdphoto" Target="../media/hdphoto7.wdp"/><Relationship Id="rId2" Type="http://schemas.openxmlformats.org/officeDocument/2006/relationships/notesSlide" Target="../notesSlides/notesSlide3.xml"/><Relationship Id="rId16" Type="http://schemas.microsoft.com/office/2007/relationships/hdphoto" Target="../media/hdphoto9.wdp"/><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2.png"/><Relationship Id="rId10" Type="http://schemas.openxmlformats.org/officeDocument/2006/relationships/image" Target="../media/image39.png"/><Relationship Id="rId4" Type="http://schemas.microsoft.com/office/2007/relationships/hdphoto" Target="../media/hdphoto6.wdp"/><Relationship Id="rId9" Type="http://schemas.openxmlformats.org/officeDocument/2006/relationships/image" Target="../media/image38.png"/><Relationship Id="rId14" Type="http://schemas.microsoft.com/office/2007/relationships/hdphoto" Target="../media/hdphoto8.wdp"/></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tiff"/><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6.xml"/><Relationship Id="rId16" Type="http://schemas.openxmlformats.org/officeDocument/2006/relationships/image" Target="../media/image59.png"/><Relationship Id="rId1" Type="http://schemas.openxmlformats.org/officeDocument/2006/relationships/slideLayout" Target="../slideLayouts/slideLayout1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jpeg"/><Relationship Id="rId10" Type="http://schemas.openxmlformats.org/officeDocument/2006/relationships/image" Target="../media/image53.jpg"/><Relationship Id="rId4" Type="http://schemas.openxmlformats.org/officeDocument/2006/relationships/image" Target="../media/image47.png"/><Relationship Id="rId9" Type="http://schemas.openxmlformats.org/officeDocument/2006/relationships/image" Target="../media/image52.jpeg"/><Relationship Id="rId1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18" Type="http://schemas.openxmlformats.org/officeDocument/2006/relationships/image" Target="../media/image73.png"/><Relationship Id="rId3" Type="http://schemas.openxmlformats.org/officeDocument/2006/relationships/image" Target="../media/image61.png"/><Relationship Id="rId21" Type="http://schemas.openxmlformats.org/officeDocument/2006/relationships/image" Target="../media/image76.png"/><Relationship Id="rId7" Type="http://schemas.openxmlformats.org/officeDocument/2006/relationships/image" Target="../media/image65.png"/><Relationship Id="rId12" Type="http://schemas.openxmlformats.org/officeDocument/2006/relationships/image" Target="../media/image70.svg"/><Relationship Id="rId17" Type="http://schemas.openxmlformats.org/officeDocument/2006/relationships/image" Target="../media/image72.png"/><Relationship Id="rId25" Type="http://schemas.openxmlformats.org/officeDocument/2006/relationships/image" Target="../media/image80.png"/><Relationship Id="rId2" Type="http://schemas.openxmlformats.org/officeDocument/2006/relationships/notesSlide" Target="../notesSlides/notesSlide7.xml"/><Relationship Id="rId16" Type="http://schemas.openxmlformats.org/officeDocument/2006/relationships/image" Target="../media/image72.png"/><Relationship Id="rId20"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64.svg"/><Relationship Id="rId11" Type="http://schemas.openxmlformats.org/officeDocument/2006/relationships/image" Target="../media/image69.png"/><Relationship Id="rId24" Type="http://schemas.openxmlformats.org/officeDocument/2006/relationships/image" Target="../media/image79.png"/><Relationship Id="rId5" Type="http://schemas.openxmlformats.org/officeDocument/2006/relationships/image" Target="../media/image63.png"/><Relationship Id="rId15" Type="http://schemas.openxmlformats.org/officeDocument/2006/relationships/hyperlink" Target="https://www.remix3d.com/details/G009SXQB40VW" TargetMode="External"/><Relationship Id="rId23" Type="http://schemas.openxmlformats.org/officeDocument/2006/relationships/image" Target="../media/image78.png"/><Relationship Id="rId10" Type="http://schemas.openxmlformats.org/officeDocument/2006/relationships/image" Target="../media/image68.jpeg"/><Relationship Id="rId19" Type="http://schemas.openxmlformats.org/officeDocument/2006/relationships/image" Target="../media/image74.png"/><Relationship Id="rId4" Type="http://schemas.openxmlformats.org/officeDocument/2006/relationships/image" Target="../media/image62.svg"/><Relationship Id="rId9" Type="http://schemas.openxmlformats.org/officeDocument/2006/relationships/image" Target="../media/image67.png"/><Relationship Id="rId14" Type="http://schemas.microsoft.com/office/2017/06/relationships/model3d" Target="../media/model3d1.glb"/><Relationship Id="rId22"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blogs.microsoft.com/firehose/2016/09/26/powered-by-microsoft-cognitive-services-uber-begins-using-driver-selfies-to-enhance-security/" TargetMode="External"/><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21034-3B82-7748-8B98-FE386DA40B73}"/>
              </a:ext>
            </a:extLst>
          </p:cNvPr>
          <p:cNvSpPr txBox="1"/>
          <p:nvPr/>
        </p:nvSpPr>
        <p:spPr>
          <a:xfrm>
            <a:off x="1072819" y="1757194"/>
            <a:ext cx="10046361" cy="3139321"/>
          </a:xfrm>
          <a:prstGeom prst="rect">
            <a:avLst/>
          </a:prstGeom>
          <a:noFill/>
        </p:spPr>
        <p:txBody>
          <a:bodyPr wrap="square" rtlCol="0">
            <a:spAutoFit/>
          </a:bodyPr>
          <a:lstStyle/>
          <a:p>
            <a:pPr algn="ctr"/>
            <a:r>
              <a:rPr lang="en-US" sz="5400" dirty="0"/>
              <a:t>Microsoft AI &amp; ML Platform Update </a:t>
            </a:r>
            <a:r>
              <a:rPr lang="en-US" sz="3600" dirty="0"/>
              <a:t>Last Updated February 2019</a:t>
            </a:r>
          </a:p>
          <a:p>
            <a:pPr algn="ctr"/>
            <a:r>
              <a:rPr lang="en-US" sz="3600" dirty="0"/>
              <a:t>Bart Czernicki</a:t>
            </a:r>
          </a:p>
          <a:p>
            <a:pPr algn="ctr"/>
            <a:r>
              <a:rPr lang="en-US" sz="3600" dirty="0"/>
              <a:t>@bartczernicki</a:t>
            </a:r>
          </a:p>
          <a:p>
            <a:pPr algn="ctr"/>
            <a:r>
              <a:rPr lang="en-US" sz="3600" dirty="0"/>
              <a:t>baczerni@microsoft.com</a:t>
            </a:r>
          </a:p>
        </p:txBody>
      </p:sp>
    </p:spTree>
    <p:extLst>
      <p:ext uri="{BB962C8B-B14F-4D97-AF65-F5344CB8AC3E}">
        <p14:creationId xmlns:p14="http://schemas.microsoft.com/office/powerpoint/2010/main" val="2288258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B349-69B8-463D-8D7E-3210CFE51945}"/>
              </a:ext>
            </a:extLst>
          </p:cNvPr>
          <p:cNvSpPr>
            <a:spLocks noGrp="1"/>
          </p:cNvSpPr>
          <p:nvPr>
            <p:ph type="title"/>
          </p:nvPr>
        </p:nvSpPr>
        <p:spPr>
          <a:xfrm>
            <a:off x="585215" y="2340727"/>
            <a:ext cx="11114415" cy="1191095"/>
          </a:xfrm>
        </p:spPr>
        <p:txBody>
          <a:bodyPr/>
          <a:lstStyle/>
          <a:p>
            <a:r>
              <a:rPr lang="en-US" sz="4000" dirty="0"/>
              <a:t>Cognitive Services – Cognitive Search</a:t>
            </a:r>
            <a:br>
              <a:rPr lang="en-US" dirty="0"/>
            </a:br>
            <a:r>
              <a:rPr lang="en-US" sz="2800" dirty="0">
                <a:solidFill>
                  <a:schemeClr val="tx1"/>
                </a:solidFill>
              </a:rPr>
              <a:t>https://docs.microsoft.com/en-us/azure/search/cognitive-search-concept-intro</a:t>
            </a:r>
            <a:br>
              <a:rPr lang="en-US" sz="2800" dirty="0"/>
            </a:br>
            <a:r>
              <a:rPr lang="en-US" sz="1800" i="1" dirty="0"/>
              <a:t>Putting individual Cognitive Services into a compete solution</a:t>
            </a:r>
          </a:p>
        </p:txBody>
      </p:sp>
      <p:pic>
        <p:nvPicPr>
          <p:cNvPr id="4" name="Picture 3">
            <a:extLst>
              <a:ext uri="{FF2B5EF4-FFF2-40B4-BE49-F238E27FC236}">
                <a16:creationId xmlns:a16="http://schemas.microsoft.com/office/drawing/2014/main" id="{A66275D2-3864-0140-A730-8CC1A93B74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5214" y="4047788"/>
            <a:ext cx="5077181" cy="2399188"/>
          </a:xfrm>
          <a:prstGeom prst="rect">
            <a:avLst/>
          </a:prstGeom>
        </p:spPr>
      </p:pic>
      <p:pic>
        <p:nvPicPr>
          <p:cNvPr id="5" name="Picture 4">
            <a:extLst>
              <a:ext uri="{FF2B5EF4-FFF2-40B4-BE49-F238E27FC236}">
                <a16:creationId xmlns:a16="http://schemas.microsoft.com/office/drawing/2014/main" id="{A8F7C52A-2138-3E4F-A58A-586CC6E1F8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29607" y="4047788"/>
            <a:ext cx="4943669" cy="2399188"/>
          </a:xfrm>
          <a:prstGeom prst="rect">
            <a:avLst/>
          </a:prstGeom>
        </p:spPr>
      </p:pic>
    </p:spTree>
    <p:extLst>
      <p:ext uri="{BB962C8B-B14F-4D97-AF65-F5344CB8AC3E}">
        <p14:creationId xmlns:p14="http://schemas.microsoft.com/office/powerpoint/2010/main" val="165826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Cognitive Services, Azure Search &amp; .NET</a:t>
              </a:r>
            </a:p>
          </p:txBody>
        </p:sp>
      </p:grpSp>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JFK Files – Web Site</a:t>
            </a:r>
          </a:p>
        </p:txBody>
      </p:sp>
      <p:pic>
        <p:nvPicPr>
          <p:cNvPr id="2" name="Picture 1">
            <a:extLst>
              <a:ext uri="{FF2B5EF4-FFF2-40B4-BE49-F238E27FC236}">
                <a16:creationId xmlns:a16="http://schemas.microsoft.com/office/drawing/2014/main" id="{A1980E16-8FFE-A243-9BF4-D40242F2C0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24395" y="1363920"/>
            <a:ext cx="8627793" cy="4077006"/>
          </a:xfrm>
          <a:prstGeom prst="rect">
            <a:avLst/>
          </a:prstGeom>
        </p:spPr>
      </p:pic>
      <p:sp>
        <p:nvSpPr>
          <p:cNvPr id="10" name="TextBox 9">
            <a:extLst>
              <a:ext uri="{FF2B5EF4-FFF2-40B4-BE49-F238E27FC236}">
                <a16:creationId xmlns:a16="http://schemas.microsoft.com/office/drawing/2014/main" id="{35E485B6-0311-9549-AF6D-A059BAE91B05}"/>
              </a:ext>
            </a:extLst>
          </p:cNvPr>
          <p:cNvSpPr txBox="1"/>
          <p:nvPr/>
        </p:nvSpPr>
        <p:spPr>
          <a:xfrm>
            <a:off x="1824395" y="5440926"/>
            <a:ext cx="6558605" cy="923330"/>
          </a:xfrm>
          <a:prstGeom prst="rect">
            <a:avLst/>
          </a:prstGeom>
          <a:noFill/>
        </p:spPr>
        <p:txBody>
          <a:bodyPr wrap="square" rtlCol="0">
            <a:spAutoFit/>
          </a:bodyPr>
          <a:lstStyle/>
          <a:p>
            <a:r>
              <a:rPr lang="en-US" dirty="0"/>
              <a:t>Demo Site: </a:t>
            </a:r>
            <a:r>
              <a:rPr lang="en-US" dirty="0">
                <a:hlinkClick r:id="rId3"/>
              </a:rPr>
              <a:t>https://jfk-demo.azurewebsites.net/</a:t>
            </a:r>
            <a:endParaRPr lang="en-US" dirty="0"/>
          </a:p>
          <a:p>
            <a:r>
              <a:rPr lang="en-US" dirty="0"/>
              <a:t>Source Code: </a:t>
            </a:r>
            <a:r>
              <a:rPr lang="en-US" dirty="0">
                <a:hlinkClick r:id="rId4"/>
              </a:rPr>
              <a:t>https://github.com/Microsoft/AzureSearch_JFK_Files</a:t>
            </a:r>
            <a:endParaRPr lang="en-US" dirty="0"/>
          </a:p>
          <a:p>
            <a:endParaRPr lang="en-US" dirty="0"/>
          </a:p>
        </p:txBody>
      </p:sp>
    </p:spTree>
    <p:extLst>
      <p:ext uri="{BB962C8B-B14F-4D97-AF65-F5344CB8AC3E}">
        <p14:creationId xmlns:p14="http://schemas.microsoft.com/office/powerpoint/2010/main" val="318973776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Cognitive Services, Azure Search &amp; .NET</a:t>
              </a:r>
            </a:p>
          </p:txBody>
        </p:sp>
      </p:grpSp>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Wolters Kluwer – SEC Documents Web Site</a:t>
            </a:r>
          </a:p>
        </p:txBody>
      </p:sp>
      <p:sp>
        <p:nvSpPr>
          <p:cNvPr id="10" name="TextBox 9">
            <a:extLst>
              <a:ext uri="{FF2B5EF4-FFF2-40B4-BE49-F238E27FC236}">
                <a16:creationId xmlns:a16="http://schemas.microsoft.com/office/drawing/2014/main" id="{35E485B6-0311-9549-AF6D-A059BAE91B05}"/>
              </a:ext>
            </a:extLst>
          </p:cNvPr>
          <p:cNvSpPr txBox="1"/>
          <p:nvPr/>
        </p:nvSpPr>
        <p:spPr>
          <a:xfrm>
            <a:off x="1824395" y="5440926"/>
            <a:ext cx="6558605" cy="369332"/>
          </a:xfrm>
          <a:prstGeom prst="rect">
            <a:avLst/>
          </a:prstGeom>
          <a:noFill/>
        </p:spPr>
        <p:txBody>
          <a:bodyPr wrap="square" rtlCol="0">
            <a:spAutoFit/>
          </a:bodyPr>
          <a:lstStyle/>
          <a:p>
            <a:r>
              <a:rPr lang="en-US" dirty="0">
                <a:hlinkClick r:id="rId2"/>
              </a:rPr>
              <a:t>http://wolterskluwereap.azurewebsites.net/ </a:t>
            </a:r>
            <a:endParaRPr lang="en-US" dirty="0"/>
          </a:p>
        </p:txBody>
      </p:sp>
      <p:pic>
        <p:nvPicPr>
          <p:cNvPr id="7" name="Picture 6">
            <a:extLst>
              <a:ext uri="{FF2B5EF4-FFF2-40B4-BE49-F238E27FC236}">
                <a16:creationId xmlns:a16="http://schemas.microsoft.com/office/drawing/2014/main" id="{37EB34E6-7A3D-6F42-A206-F133196C3E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4395" y="1372613"/>
            <a:ext cx="8383000" cy="4068313"/>
          </a:xfrm>
          <a:prstGeom prst="rect">
            <a:avLst/>
          </a:prstGeom>
        </p:spPr>
      </p:pic>
    </p:spTree>
    <p:extLst>
      <p:ext uri="{BB962C8B-B14F-4D97-AF65-F5344CB8AC3E}">
        <p14:creationId xmlns:p14="http://schemas.microsoft.com/office/powerpoint/2010/main" val="127864547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7032D5-6987-9645-8813-5F73C6D73D0B}"/>
              </a:ext>
            </a:extLst>
          </p:cNvPr>
          <p:cNvSpPr txBox="1"/>
          <p:nvPr/>
        </p:nvSpPr>
        <p:spPr>
          <a:xfrm>
            <a:off x="0" y="2635386"/>
            <a:ext cx="2117558" cy="400110"/>
          </a:xfrm>
          <a:prstGeom prst="rect">
            <a:avLst/>
          </a:prstGeom>
          <a:noFill/>
        </p:spPr>
        <p:txBody>
          <a:bodyPr wrap="square" rtlCol="0">
            <a:spAutoFit/>
          </a:bodyPr>
          <a:lstStyle/>
          <a:p>
            <a:r>
              <a:rPr lang="en-US" sz="1000" dirty="0"/>
              <a:t>New Documents</a:t>
            </a:r>
          </a:p>
          <a:p>
            <a:r>
              <a:rPr lang="en-US" sz="1000" dirty="0"/>
              <a:t>(PDF, Office, HTML)</a:t>
            </a:r>
          </a:p>
        </p:txBody>
      </p:sp>
      <p:cxnSp>
        <p:nvCxnSpPr>
          <p:cNvPr id="7" name="Straight Arrow Connector 6">
            <a:extLst>
              <a:ext uri="{FF2B5EF4-FFF2-40B4-BE49-F238E27FC236}">
                <a16:creationId xmlns:a16="http://schemas.microsoft.com/office/drawing/2014/main" id="{0CE64E93-B4A1-CD44-A623-955D545F3020}"/>
              </a:ext>
            </a:extLst>
          </p:cNvPr>
          <p:cNvCxnSpPr/>
          <p:nvPr/>
        </p:nvCxnSpPr>
        <p:spPr>
          <a:xfrm>
            <a:off x="1143000" y="2574757"/>
            <a:ext cx="1070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EFCD983-1949-0A4F-8AC3-D7C5A0FC2CD5}"/>
              </a:ext>
            </a:extLst>
          </p:cNvPr>
          <p:cNvCxnSpPr/>
          <p:nvPr/>
        </p:nvCxnSpPr>
        <p:spPr>
          <a:xfrm>
            <a:off x="1143000" y="2823409"/>
            <a:ext cx="1070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506D50E-ED7B-D94B-AEAC-BF3328C1BDA1}"/>
              </a:ext>
            </a:extLst>
          </p:cNvPr>
          <p:cNvCxnSpPr/>
          <p:nvPr/>
        </p:nvCxnSpPr>
        <p:spPr>
          <a:xfrm>
            <a:off x="1143000" y="3059088"/>
            <a:ext cx="1070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0FAEBC6-1FC3-AF4A-B873-D9097E1A0F97}"/>
              </a:ext>
            </a:extLst>
          </p:cNvPr>
          <p:cNvSpPr txBox="1"/>
          <p:nvPr/>
        </p:nvSpPr>
        <p:spPr>
          <a:xfrm>
            <a:off x="1143000" y="2279940"/>
            <a:ext cx="962526" cy="246221"/>
          </a:xfrm>
          <a:prstGeom prst="rect">
            <a:avLst/>
          </a:prstGeom>
          <a:noFill/>
        </p:spPr>
        <p:txBody>
          <a:bodyPr wrap="square" rtlCol="0">
            <a:spAutoFit/>
          </a:bodyPr>
          <a:lstStyle/>
          <a:p>
            <a:r>
              <a:rPr lang="en-US" sz="1000" dirty="0"/>
              <a:t>Event  Trigger</a:t>
            </a:r>
          </a:p>
        </p:txBody>
      </p:sp>
      <p:pic>
        <p:nvPicPr>
          <p:cNvPr id="12" name="Picture 11">
            <a:extLst>
              <a:ext uri="{FF2B5EF4-FFF2-40B4-BE49-F238E27FC236}">
                <a16:creationId xmlns:a16="http://schemas.microsoft.com/office/drawing/2014/main" id="{815A6AAC-17D4-234C-B658-43EEBD3BDB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51839" y="2436059"/>
            <a:ext cx="774700" cy="774700"/>
          </a:xfrm>
          <a:prstGeom prst="rect">
            <a:avLst/>
          </a:prstGeom>
        </p:spPr>
      </p:pic>
      <p:sp>
        <p:nvSpPr>
          <p:cNvPr id="13" name="TextBox 12">
            <a:extLst>
              <a:ext uri="{FF2B5EF4-FFF2-40B4-BE49-F238E27FC236}">
                <a16:creationId xmlns:a16="http://schemas.microsoft.com/office/drawing/2014/main" id="{D53F104C-AA85-0D44-82F0-C79173858B25}"/>
              </a:ext>
            </a:extLst>
          </p:cNvPr>
          <p:cNvSpPr txBox="1"/>
          <p:nvPr/>
        </p:nvSpPr>
        <p:spPr>
          <a:xfrm>
            <a:off x="1732546" y="3290970"/>
            <a:ext cx="2013285" cy="1477328"/>
          </a:xfrm>
          <a:prstGeom prst="rect">
            <a:avLst/>
          </a:prstGeom>
          <a:noFill/>
        </p:spPr>
        <p:txBody>
          <a:bodyPr wrap="square" rtlCol="0">
            <a:spAutoFit/>
          </a:bodyPr>
          <a:lstStyle/>
          <a:p>
            <a:r>
              <a:rPr lang="en-US" sz="1000" b="1" dirty="0"/>
              <a:t>Document Manipulation Function</a:t>
            </a:r>
          </a:p>
          <a:p>
            <a:pPr marL="171450" indent="-171450">
              <a:buFont typeface="Arial" panose="020B0604020202020204" pitchFamily="34" charset="0"/>
              <a:buChar char="•"/>
            </a:pPr>
            <a:r>
              <a:rPr lang="en-US" sz="1000" dirty="0"/>
              <a:t>Uses document management library</a:t>
            </a:r>
          </a:p>
          <a:p>
            <a:pPr marL="171450" indent="-171450">
              <a:buFont typeface="Arial" panose="020B0604020202020204" pitchFamily="34" charset="0"/>
              <a:buChar char="•"/>
            </a:pPr>
            <a:r>
              <a:rPr lang="en-US" sz="1000" dirty="0"/>
              <a:t>Splits the various document types into pages</a:t>
            </a:r>
          </a:p>
          <a:p>
            <a:pPr marL="171450" indent="-171450">
              <a:buFont typeface="Arial" panose="020B0604020202020204" pitchFamily="34" charset="0"/>
              <a:buChar char="•"/>
            </a:pPr>
            <a:r>
              <a:rPr lang="en-US" sz="1000" dirty="0"/>
              <a:t>Pages are rendered into individual PNG files</a:t>
            </a:r>
          </a:p>
          <a:p>
            <a:pPr marL="171450" indent="-171450">
              <a:buFont typeface="Arial" panose="020B0604020202020204" pitchFamily="34" charset="0"/>
              <a:buChar char="•"/>
            </a:pPr>
            <a:r>
              <a:rPr lang="en-US" sz="1000" dirty="0"/>
              <a:t>PNG pages persisted in BLOB Storage container</a:t>
            </a:r>
          </a:p>
        </p:txBody>
      </p:sp>
      <p:cxnSp>
        <p:nvCxnSpPr>
          <p:cNvPr id="14" name="Straight Arrow Connector 13">
            <a:extLst>
              <a:ext uri="{FF2B5EF4-FFF2-40B4-BE49-F238E27FC236}">
                <a16:creationId xmlns:a16="http://schemas.microsoft.com/office/drawing/2014/main" id="{09BA80B9-9F75-0043-8239-AB588565499C}"/>
              </a:ext>
            </a:extLst>
          </p:cNvPr>
          <p:cNvCxnSpPr/>
          <p:nvPr/>
        </p:nvCxnSpPr>
        <p:spPr>
          <a:xfrm>
            <a:off x="3332746" y="2823409"/>
            <a:ext cx="1070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26CDCF6-6CCD-9744-9274-4CE2AB157F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23204" y="2468142"/>
            <a:ext cx="774700" cy="774700"/>
          </a:xfrm>
          <a:prstGeom prst="rect">
            <a:avLst/>
          </a:prstGeom>
        </p:spPr>
      </p:pic>
      <p:sp>
        <p:nvSpPr>
          <p:cNvPr id="16" name="TextBox 15">
            <a:extLst>
              <a:ext uri="{FF2B5EF4-FFF2-40B4-BE49-F238E27FC236}">
                <a16:creationId xmlns:a16="http://schemas.microsoft.com/office/drawing/2014/main" id="{BBEC9FD5-5209-3F4C-BC62-C409FFF5DDDE}"/>
              </a:ext>
            </a:extLst>
          </p:cNvPr>
          <p:cNvSpPr txBox="1"/>
          <p:nvPr/>
        </p:nvSpPr>
        <p:spPr>
          <a:xfrm>
            <a:off x="3829252" y="3299854"/>
            <a:ext cx="2083805" cy="1938992"/>
          </a:xfrm>
          <a:prstGeom prst="rect">
            <a:avLst/>
          </a:prstGeom>
          <a:noFill/>
        </p:spPr>
        <p:txBody>
          <a:bodyPr wrap="square" rtlCol="0">
            <a:spAutoFit/>
          </a:bodyPr>
          <a:lstStyle/>
          <a:p>
            <a:r>
              <a:rPr lang="en-US" sz="1000" b="1" dirty="0"/>
              <a:t>Vision Function</a:t>
            </a:r>
          </a:p>
          <a:p>
            <a:pPr marL="171450" indent="-171450">
              <a:buFont typeface="Arial" panose="020B0604020202020204" pitchFamily="34" charset="0"/>
              <a:buChar char="•"/>
            </a:pPr>
            <a:r>
              <a:rPr lang="en-US" sz="1000" dirty="0"/>
              <a:t>Takes a set of images and uses Cog Services OCR endpoint to get text stream</a:t>
            </a:r>
          </a:p>
          <a:p>
            <a:pPr marL="171450" indent="-171450">
              <a:buFont typeface="Arial" panose="020B0604020202020204" pitchFamily="34" charset="0"/>
              <a:buChar char="•"/>
            </a:pPr>
            <a:r>
              <a:rPr lang="en-US" sz="1000" dirty="0"/>
              <a:t>Images need white background</a:t>
            </a:r>
          </a:p>
          <a:p>
            <a:pPr marL="171450" indent="-171450">
              <a:buFont typeface="Arial" panose="020B0604020202020204" pitchFamily="34" charset="0"/>
              <a:buChar char="•"/>
            </a:pPr>
            <a:r>
              <a:rPr lang="en-US" sz="1000" dirty="0"/>
              <a:t>Images need to be less than 4200x4200 resolution keeping scale</a:t>
            </a:r>
          </a:p>
          <a:p>
            <a:pPr marL="171450" indent="-171450">
              <a:buFont typeface="Arial" panose="020B0604020202020204" pitchFamily="34" charset="0"/>
              <a:buChar char="•"/>
            </a:pPr>
            <a:r>
              <a:rPr lang="en-US" sz="1000" dirty="0"/>
              <a:t>Image needs to be less than 4meg</a:t>
            </a:r>
          </a:p>
          <a:p>
            <a:pPr marL="171450" indent="-171450">
              <a:buFont typeface="Arial" panose="020B0604020202020204" pitchFamily="34" charset="0"/>
              <a:buChar char="•"/>
            </a:pPr>
            <a:r>
              <a:rPr lang="en-US" sz="1000" dirty="0"/>
              <a:t>JSON Output map is persisted in BLOB Storage container</a:t>
            </a:r>
          </a:p>
        </p:txBody>
      </p:sp>
      <p:cxnSp>
        <p:nvCxnSpPr>
          <p:cNvPr id="17" name="Straight Arrow Connector 16">
            <a:extLst>
              <a:ext uri="{FF2B5EF4-FFF2-40B4-BE49-F238E27FC236}">
                <a16:creationId xmlns:a16="http://schemas.microsoft.com/office/drawing/2014/main" id="{CD9B6455-6758-054E-AD35-6F0B05371B7D}"/>
              </a:ext>
            </a:extLst>
          </p:cNvPr>
          <p:cNvCxnSpPr/>
          <p:nvPr/>
        </p:nvCxnSpPr>
        <p:spPr>
          <a:xfrm>
            <a:off x="5452310" y="2883565"/>
            <a:ext cx="1070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0243FB2-1DFA-6A4A-B2F2-222BC6BD03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60814" y="2526161"/>
            <a:ext cx="774700" cy="774700"/>
          </a:xfrm>
          <a:prstGeom prst="rect">
            <a:avLst/>
          </a:prstGeom>
        </p:spPr>
      </p:pic>
      <p:sp>
        <p:nvSpPr>
          <p:cNvPr id="19" name="TextBox 18">
            <a:extLst>
              <a:ext uri="{FF2B5EF4-FFF2-40B4-BE49-F238E27FC236}">
                <a16:creationId xmlns:a16="http://schemas.microsoft.com/office/drawing/2014/main" id="{5CCC168D-BA57-EA4F-88AB-3AD69862CF43}"/>
              </a:ext>
            </a:extLst>
          </p:cNvPr>
          <p:cNvSpPr txBox="1"/>
          <p:nvPr/>
        </p:nvSpPr>
        <p:spPr>
          <a:xfrm>
            <a:off x="6006261" y="3329133"/>
            <a:ext cx="2083805" cy="1785104"/>
          </a:xfrm>
          <a:prstGeom prst="rect">
            <a:avLst/>
          </a:prstGeom>
          <a:noFill/>
        </p:spPr>
        <p:txBody>
          <a:bodyPr wrap="square" rtlCol="0">
            <a:spAutoFit/>
          </a:bodyPr>
          <a:lstStyle/>
          <a:p>
            <a:r>
              <a:rPr lang="en-US" sz="1000" b="1" dirty="0"/>
              <a:t>Core Text Analytics Function</a:t>
            </a:r>
          </a:p>
          <a:p>
            <a:pPr marL="171450" indent="-171450">
              <a:buFont typeface="Arial" panose="020B0604020202020204" pitchFamily="34" charset="0"/>
              <a:buChar char="•"/>
            </a:pPr>
            <a:r>
              <a:rPr lang="en-US" sz="1000" dirty="0"/>
              <a:t>Takes text character stream and uses Cog Services Text Analytics to build core text features</a:t>
            </a:r>
          </a:p>
          <a:p>
            <a:pPr marL="171450" indent="-171450">
              <a:buFont typeface="Arial" panose="020B0604020202020204" pitchFamily="34" charset="0"/>
              <a:buChar char="•"/>
            </a:pPr>
            <a:r>
              <a:rPr lang="en-US" sz="1000" dirty="0"/>
              <a:t>Extracts Key Phrases</a:t>
            </a:r>
          </a:p>
          <a:p>
            <a:pPr marL="171450" indent="-171450">
              <a:buFont typeface="Arial" panose="020B0604020202020204" pitchFamily="34" charset="0"/>
              <a:buChar char="•"/>
            </a:pPr>
            <a:r>
              <a:rPr lang="en-US" sz="1000" dirty="0"/>
              <a:t>Extracts NEL (needs to be added)</a:t>
            </a:r>
          </a:p>
          <a:p>
            <a:pPr marL="171450" indent="-171450">
              <a:buFont typeface="Arial" panose="020B0604020202020204" pitchFamily="34" charset="0"/>
              <a:buChar char="•"/>
            </a:pPr>
            <a:r>
              <a:rPr lang="en-US" sz="1000" dirty="0"/>
              <a:t>Call Bing Search for NER for each NEL entity</a:t>
            </a:r>
          </a:p>
          <a:p>
            <a:pPr marL="628650" lvl="1" indent="-171450">
              <a:buFont typeface="Arial" panose="020B0604020202020204" pitchFamily="34" charset="0"/>
              <a:buChar char="•"/>
            </a:pPr>
            <a:r>
              <a:rPr lang="en-US" sz="1000" dirty="0"/>
              <a:t>Extract Entity Taxonomy</a:t>
            </a:r>
          </a:p>
          <a:p>
            <a:pPr marL="171450" indent="-171450">
              <a:buFont typeface="Arial" panose="020B0604020202020204" pitchFamily="34" charset="0"/>
              <a:buChar char="•"/>
            </a:pPr>
            <a:r>
              <a:rPr lang="en-US" sz="1000" dirty="0"/>
              <a:t>Calculates basic text metrics: text size etc.</a:t>
            </a:r>
          </a:p>
        </p:txBody>
      </p:sp>
      <p:cxnSp>
        <p:nvCxnSpPr>
          <p:cNvPr id="20" name="Straight Arrow Connector 19">
            <a:extLst>
              <a:ext uri="{FF2B5EF4-FFF2-40B4-BE49-F238E27FC236}">
                <a16:creationId xmlns:a16="http://schemas.microsoft.com/office/drawing/2014/main" id="{C96CF51D-628B-234D-9C1D-D6053E13BE68}"/>
              </a:ext>
            </a:extLst>
          </p:cNvPr>
          <p:cNvCxnSpPr/>
          <p:nvPr/>
        </p:nvCxnSpPr>
        <p:spPr>
          <a:xfrm>
            <a:off x="7654923" y="2913511"/>
            <a:ext cx="1070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1E86E62-D354-A249-992F-B19DCF7384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48893" y="2574757"/>
            <a:ext cx="774700" cy="774700"/>
          </a:xfrm>
          <a:prstGeom prst="rect">
            <a:avLst/>
          </a:prstGeom>
        </p:spPr>
      </p:pic>
      <p:sp>
        <p:nvSpPr>
          <p:cNvPr id="22" name="TextBox 21">
            <a:extLst>
              <a:ext uri="{FF2B5EF4-FFF2-40B4-BE49-F238E27FC236}">
                <a16:creationId xmlns:a16="http://schemas.microsoft.com/office/drawing/2014/main" id="{C660D730-7628-134A-8FCB-E931DC4E6364}"/>
              </a:ext>
            </a:extLst>
          </p:cNvPr>
          <p:cNvSpPr txBox="1"/>
          <p:nvPr/>
        </p:nvSpPr>
        <p:spPr>
          <a:xfrm>
            <a:off x="8178378" y="3346225"/>
            <a:ext cx="2083806" cy="1938992"/>
          </a:xfrm>
          <a:prstGeom prst="rect">
            <a:avLst/>
          </a:prstGeom>
          <a:noFill/>
        </p:spPr>
        <p:txBody>
          <a:bodyPr wrap="square" rtlCol="0">
            <a:spAutoFit/>
          </a:bodyPr>
          <a:lstStyle/>
          <a:p>
            <a:r>
              <a:rPr lang="en-US" sz="1000" b="1" dirty="0"/>
              <a:t>ML/AI Enrichment Functions</a:t>
            </a:r>
          </a:p>
          <a:p>
            <a:pPr marL="171450" indent="-171450">
              <a:buFont typeface="Arial" panose="020B0604020202020204" pitchFamily="34" charset="0"/>
              <a:buChar char="•"/>
            </a:pPr>
            <a:r>
              <a:rPr lang="en-US" sz="1000" dirty="0"/>
              <a:t>Call operationalized models for:</a:t>
            </a:r>
          </a:p>
          <a:p>
            <a:pPr marL="628650" lvl="1" indent="-171450">
              <a:buFont typeface="Arial" panose="020B0604020202020204" pitchFamily="34" charset="0"/>
              <a:buChar char="•"/>
            </a:pPr>
            <a:r>
              <a:rPr lang="en-US" sz="1000" dirty="0"/>
              <a:t>doc classification</a:t>
            </a:r>
          </a:p>
          <a:p>
            <a:pPr marL="628650" lvl="1" indent="-171450">
              <a:buFont typeface="Arial" panose="020B0604020202020204" pitchFamily="34" charset="0"/>
              <a:buChar char="•"/>
            </a:pPr>
            <a:r>
              <a:rPr lang="en-US" sz="1000" dirty="0"/>
              <a:t>sub-classification</a:t>
            </a:r>
          </a:p>
          <a:p>
            <a:pPr marL="628650" lvl="1" indent="-171450">
              <a:buFont typeface="Arial" panose="020B0604020202020204" pitchFamily="34" charset="0"/>
              <a:buChar char="•"/>
            </a:pPr>
            <a:r>
              <a:rPr lang="en-US" sz="1000" dirty="0"/>
              <a:t>Financial table identification</a:t>
            </a:r>
          </a:p>
          <a:p>
            <a:pPr marL="171450" indent="-171450">
              <a:buFont typeface="Arial" panose="020B0604020202020204" pitchFamily="34" charset="0"/>
              <a:buChar char="•"/>
            </a:pPr>
            <a:r>
              <a:rPr lang="en-US" sz="1000" dirty="0"/>
              <a:t>Models can be REST APIs, Container endpoints or in-memory models (i.e. ONNX)</a:t>
            </a:r>
          </a:p>
          <a:p>
            <a:pPr marL="171450" indent="-171450">
              <a:buFont typeface="Arial" panose="020B0604020202020204" pitchFamily="34" charset="0"/>
              <a:buChar char="•"/>
            </a:pPr>
            <a:r>
              <a:rPr lang="en-US" sz="1000" dirty="0"/>
              <a:t>Azure Functions v2 supports Python, so Python models can be called directly as well</a:t>
            </a:r>
          </a:p>
        </p:txBody>
      </p:sp>
      <p:pic>
        <p:nvPicPr>
          <p:cNvPr id="23" name="Picture 22">
            <a:extLst>
              <a:ext uri="{FF2B5EF4-FFF2-40B4-BE49-F238E27FC236}">
                <a16:creationId xmlns:a16="http://schemas.microsoft.com/office/drawing/2014/main" id="{7B43F225-469B-E341-B9AC-3F483A7652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59422" y="1775759"/>
            <a:ext cx="774700" cy="774700"/>
          </a:xfrm>
          <a:prstGeom prst="rect">
            <a:avLst/>
          </a:prstGeom>
        </p:spPr>
      </p:pic>
      <p:pic>
        <p:nvPicPr>
          <p:cNvPr id="24" name="Picture 23">
            <a:extLst>
              <a:ext uri="{FF2B5EF4-FFF2-40B4-BE49-F238E27FC236}">
                <a16:creationId xmlns:a16="http://schemas.microsoft.com/office/drawing/2014/main" id="{7CDD26D0-E3E5-4E41-A275-C54FD78C07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85904" y="922575"/>
            <a:ext cx="774700" cy="774700"/>
          </a:xfrm>
          <a:prstGeom prst="rect">
            <a:avLst/>
          </a:prstGeom>
        </p:spPr>
      </p:pic>
      <p:cxnSp>
        <p:nvCxnSpPr>
          <p:cNvPr id="25" name="Straight Arrow Connector 24">
            <a:extLst>
              <a:ext uri="{FF2B5EF4-FFF2-40B4-BE49-F238E27FC236}">
                <a16:creationId xmlns:a16="http://schemas.microsoft.com/office/drawing/2014/main" id="{A1A4FDDB-091A-584C-A41C-531750018450}"/>
              </a:ext>
            </a:extLst>
          </p:cNvPr>
          <p:cNvCxnSpPr/>
          <p:nvPr/>
        </p:nvCxnSpPr>
        <p:spPr>
          <a:xfrm>
            <a:off x="9791781" y="2971997"/>
            <a:ext cx="1070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769B151-3844-DC4B-A6F2-FB7109AF13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49000" y="2581104"/>
            <a:ext cx="774700" cy="774700"/>
          </a:xfrm>
          <a:prstGeom prst="rect">
            <a:avLst/>
          </a:prstGeom>
        </p:spPr>
      </p:pic>
      <p:sp>
        <p:nvSpPr>
          <p:cNvPr id="27" name="TextBox 26">
            <a:extLst>
              <a:ext uri="{FF2B5EF4-FFF2-40B4-BE49-F238E27FC236}">
                <a16:creationId xmlns:a16="http://schemas.microsoft.com/office/drawing/2014/main" id="{AAB37909-BD06-C943-B445-C99E11E03863}"/>
              </a:ext>
            </a:extLst>
          </p:cNvPr>
          <p:cNvSpPr txBox="1"/>
          <p:nvPr/>
        </p:nvSpPr>
        <p:spPr>
          <a:xfrm>
            <a:off x="10531646" y="3357250"/>
            <a:ext cx="1649164" cy="553998"/>
          </a:xfrm>
          <a:prstGeom prst="rect">
            <a:avLst/>
          </a:prstGeom>
          <a:noFill/>
        </p:spPr>
        <p:txBody>
          <a:bodyPr wrap="square" rtlCol="0">
            <a:spAutoFit/>
          </a:bodyPr>
          <a:lstStyle/>
          <a:p>
            <a:r>
              <a:rPr lang="en-US" sz="1000" b="1" dirty="0"/>
              <a:t>Data Persistence Function</a:t>
            </a:r>
          </a:p>
          <a:p>
            <a:pPr marL="171450" indent="-171450">
              <a:buFont typeface="Arial" panose="020B0604020202020204" pitchFamily="34" charset="0"/>
              <a:buChar char="•"/>
            </a:pPr>
            <a:r>
              <a:rPr lang="en-US" sz="1000" dirty="0"/>
              <a:t>Write enriched data into Cosmos DB</a:t>
            </a:r>
          </a:p>
        </p:txBody>
      </p:sp>
      <p:pic>
        <p:nvPicPr>
          <p:cNvPr id="29" name="Picture 28">
            <a:extLst>
              <a:ext uri="{FF2B5EF4-FFF2-40B4-BE49-F238E27FC236}">
                <a16:creationId xmlns:a16="http://schemas.microsoft.com/office/drawing/2014/main" id="{58357AD9-F4EB-B64B-AF97-5B97410498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67382" y="922575"/>
            <a:ext cx="774700" cy="774700"/>
          </a:xfrm>
          <a:prstGeom prst="rect">
            <a:avLst/>
          </a:prstGeom>
        </p:spPr>
      </p:pic>
      <p:sp>
        <p:nvSpPr>
          <p:cNvPr id="30" name="TextBox 29">
            <a:extLst>
              <a:ext uri="{FF2B5EF4-FFF2-40B4-BE49-F238E27FC236}">
                <a16:creationId xmlns:a16="http://schemas.microsoft.com/office/drawing/2014/main" id="{00CF5C95-F7D8-F94B-B63E-D972427E2B84}"/>
              </a:ext>
            </a:extLst>
          </p:cNvPr>
          <p:cNvSpPr txBox="1"/>
          <p:nvPr/>
        </p:nvSpPr>
        <p:spPr>
          <a:xfrm>
            <a:off x="11049000" y="674908"/>
            <a:ext cx="793082" cy="246221"/>
          </a:xfrm>
          <a:prstGeom prst="rect">
            <a:avLst/>
          </a:prstGeom>
          <a:noFill/>
        </p:spPr>
        <p:txBody>
          <a:bodyPr wrap="square" rtlCol="0">
            <a:spAutoFit/>
          </a:bodyPr>
          <a:lstStyle/>
          <a:p>
            <a:r>
              <a:rPr lang="en-US" sz="1000" dirty="0"/>
              <a:t>Cosmos DB</a:t>
            </a:r>
          </a:p>
        </p:txBody>
      </p:sp>
      <p:cxnSp>
        <p:nvCxnSpPr>
          <p:cNvPr id="31" name="Straight Arrow Connector 30">
            <a:extLst>
              <a:ext uri="{FF2B5EF4-FFF2-40B4-BE49-F238E27FC236}">
                <a16:creationId xmlns:a16="http://schemas.microsoft.com/office/drawing/2014/main" id="{F29EA02D-8B4F-6947-A10C-66957F826F1B}"/>
              </a:ext>
            </a:extLst>
          </p:cNvPr>
          <p:cNvCxnSpPr>
            <a:cxnSpLocks/>
          </p:cNvCxnSpPr>
          <p:nvPr/>
        </p:nvCxnSpPr>
        <p:spPr>
          <a:xfrm flipV="1">
            <a:off x="11440112" y="1775759"/>
            <a:ext cx="0" cy="59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793EDAB-AFF2-814E-94B8-38AD45D0A939}"/>
              </a:ext>
            </a:extLst>
          </p:cNvPr>
          <p:cNvSpPr txBox="1"/>
          <p:nvPr/>
        </p:nvSpPr>
        <p:spPr>
          <a:xfrm>
            <a:off x="421104" y="5721729"/>
            <a:ext cx="7014410" cy="646331"/>
          </a:xfrm>
          <a:prstGeom prst="rect">
            <a:avLst/>
          </a:prstGeom>
          <a:noFill/>
        </p:spPr>
        <p:txBody>
          <a:bodyPr wrap="square" rtlCol="0">
            <a:spAutoFit/>
          </a:bodyPr>
          <a:lstStyle/>
          <a:p>
            <a:r>
              <a:rPr lang="en-US" sz="1200" dirty="0"/>
              <a:t>Azure Functions can be chained using either intermediate queues or durable function pattern.</a:t>
            </a:r>
          </a:p>
          <a:p>
            <a:pPr marL="171450" indent="-171450">
              <a:buFont typeface="Arial" panose="020B0604020202020204" pitchFamily="34" charset="0"/>
              <a:buChar char="•"/>
            </a:pPr>
            <a:r>
              <a:rPr lang="en-US" sz="1200" dirty="0"/>
              <a:t>Durable functions: </a:t>
            </a:r>
            <a:r>
              <a:rPr lang="en-US" sz="1200" dirty="0">
                <a:hlinkClick r:id="rId4"/>
              </a:rPr>
              <a:t>https://docs.microsoft.com/en-us/azure/azure-functions/durable-functions-overview</a:t>
            </a:r>
            <a:endParaRPr lang="en-US" sz="1200" dirty="0"/>
          </a:p>
          <a:p>
            <a:pPr marL="171450" indent="-171450">
              <a:buFont typeface="Arial" panose="020B0604020202020204" pitchFamily="34" charset="0"/>
              <a:buChar char="•"/>
            </a:pPr>
            <a:r>
              <a:rPr lang="en-US" sz="1200" dirty="0"/>
              <a:t>Pipe Queue Pattern: </a:t>
            </a:r>
            <a:r>
              <a:rPr lang="en-US" sz="1200" dirty="0">
                <a:hlinkClick r:id="rId5"/>
              </a:rPr>
              <a:t>https://docs.microsoft.com/en-us/azure/architecture/patterns/pipes-and-filters</a:t>
            </a:r>
            <a:endParaRPr lang="en-US" sz="1200" dirty="0"/>
          </a:p>
        </p:txBody>
      </p:sp>
      <p:sp>
        <p:nvSpPr>
          <p:cNvPr id="34" name="TextBox 33">
            <a:extLst>
              <a:ext uri="{FF2B5EF4-FFF2-40B4-BE49-F238E27FC236}">
                <a16:creationId xmlns:a16="http://schemas.microsoft.com/office/drawing/2014/main" id="{750704CF-D5DD-E847-BE1E-588AA0772A2E}"/>
              </a:ext>
            </a:extLst>
          </p:cNvPr>
          <p:cNvSpPr txBox="1"/>
          <p:nvPr/>
        </p:nvSpPr>
        <p:spPr>
          <a:xfrm>
            <a:off x="577515" y="348455"/>
            <a:ext cx="5209663" cy="1323439"/>
          </a:xfrm>
          <a:prstGeom prst="rect">
            <a:avLst/>
          </a:prstGeom>
          <a:noFill/>
        </p:spPr>
        <p:txBody>
          <a:bodyPr wrap="square" rtlCol="0">
            <a:spAutoFit/>
          </a:bodyPr>
          <a:lstStyle/>
          <a:p>
            <a:r>
              <a:rPr lang="en-US" sz="2000" dirty="0"/>
              <a:t>Simple Data Enrichment using Azure Functions</a:t>
            </a:r>
          </a:p>
          <a:p>
            <a:pPr marL="171450" indent="-171450">
              <a:buFont typeface="Arial" panose="020B0604020202020204" pitchFamily="34" charset="0"/>
              <a:buChar char="•"/>
            </a:pPr>
            <a:r>
              <a:rPr lang="en-US" sz="1200" dirty="0"/>
              <a:t>Can run on Azure cloud &amp; on-premises using Azure Stack</a:t>
            </a:r>
          </a:p>
          <a:p>
            <a:pPr marL="171450" indent="-171450">
              <a:buFont typeface="Arial" panose="020B0604020202020204" pitchFamily="34" charset="0"/>
              <a:buChar char="•"/>
            </a:pPr>
            <a:r>
              <a:rPr lang="en-US" sz="1200" dirty="0"/>
              <a:t>Can easily add new functions in parallel workflow</a:t>
            </a:r>
          </a:p>
          <a:p>
            <a:pPr marL="628650" lvl="1" indent="-171450">
              <a:buFont typeface="Arial" panose="020B0604020202020204" pitchFamily="34" charset="0"/>
              <a:buChar char="•"/>
            </a:pPr>
            <a:r>
              <a:rPr lang="en-US" sz="1200" dirty="0"/>
              <a:t>Custom models, customer customizations</a:t>
            </a:r>
          </a:p>
          <a:p>
            <a:pPr marL="171450" indent="-171450">
              <a:buFont typeface="Arial" panose="020B0604020202020204" pitchFamily="34" charset="0"/>
              <a:buChar char="•"/>
            </a:pPr>
            <a:r>
              <a:rPr lang="en-US" sz="1200" dirty="0"/>
              <a:t>Serverless – scales as needed, asynchronous or synchronous</a:t>
            </a:r>
          </a:p>
          <a:p>
            <a:pPr marL="171450" indent="-171450">
              <a:buFont typeface="Arial" panose="020B0604020202020204" pitchFamily="34" charset="0"/>
              <a:buChar char="•"/>
            </a:pPr>
            <a:r>
              <a:rPr lang="en-US" sz="1200" dirty="0"/>
              <a:t>Node.js, C#, Python – Python for directly training/inference of Python models</a:t>
            </a:r>
          </a:p>
        </p:txBody>
      </p:sp>
      <p:pic>
        <p:nvPicPr>
          <p:cNvPr id="36" name="Picture 35">
            <a:extLst>
              <a:ext uri="{FF2B5EF4-FFF2-40B4-BE49-F238E27FC236}">
                <a16:creationId xmlns:a16="http://schemas.microsoft.com/office/drawing/2014/main" id="{8716E0C4-CF67-494F-960B-AE6F005CC86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75242" y="5910222"/>
            <a:ext cx="774700" cy="774700"/>
          </a:xfrm>
          <a:prstGeom prst="rect">
            <a:avLst/>
          </a:prstGeom>
        </p:spPr>
      </p:pic>
      <p:sp>
        <p:nvSpPr>
          <p:cNvPr id="37" name="TextBox 36">
            <a:extLst>
              <a:ext uri="{FF2B5EF4-FFF2-40B4-BE49-F238E27FC236}">
                <a16:creationId xmlns:a16="http://schemas.microsoft.com/office/drawing/2014/main" id="{A5AF5A99-2F8A-7F4A-AF8E-3195514248EA}"/>
              </a:ext>
            </a:extLst>
          </p:cNvPr>
          <p:cNvSpPr txBox="1"/>
          <p:nvPr/>
        </p:nvSpPr>
        <p:spPr>
          <a:xfrm>
            <a:off x="8178378" y="5325168"/>
            <a:ext cx="2083806" cy="861774"/>
          </a:xfrm>
          <a:prstGeom prst="rect">
            <a:avLst/>
          </a:prstGeom>
          <a:noFill/>
        </p:spPr>
        <p:txBody>
          <a:bodyPr wrap="square" rtlCol="0">
            <a:spAutoFit/>
          </a:bodyPr>
          <a:lstStyle/>
          <a:p>
            <a:r>
              <a:rPr lang="en-US" sz="1000" b="1" dirty="0"/>
              <a:t>Language Understanding Function</a:t>
            </a:r>
          </a:p>
          <a:p>
            <a:pPr marL="171450" indent="-171450">
              <a:buFont typeface="Arial" panose="020B0604020202020204" pitchFamily="34" charset="0"/>
              <a:buChar char="•"/>
            </a:pPr>
            <a:r>
              <a:rPr lang="en-US" sz="1000" dirty="0"/>
              <a:t>Call Language Understanding models</a:t>
            </a:r>
          </a:p>
          <a:p>
            <a:pPr marL="171450" indent="-171450">
              <a:buFont typeface="Arial" panose="020B0604020202020204" pitchFamily="34" charset="0"/>
              <a:buChar char="•"/>
            </a:pPr>
            <a:r>
              <a:rPr lang="en-US" sz="1000" dirty="0"/>
              <a:t>Extract custom NER entities from</a:t>
            </a:r>
          </a:p>
          <a:p>
            <a:pPr marL="171450" indent="-171450">
              <a:buFont typeface="Arial" panose="020B0604020202020204" pitchFamily="34" charset="0"/>
              <a:buChar char="•"/>
            </a:pPr>
            <a:endParaRPr lang="en-US" sz="1000" dirty="0"/>
          </a:p>
        </p:txBody>
      </p:sp>
      <p:cxnSp>
        <p:nvCxnSpPr>
          <p:cNvPr id="40" name="Elbow Connector 39">
            <a:extLst>
              <a:ext uri="{FF2B5EF4-FFF2-40B4-BE49-F238E27FC236}">
                <a16:creationId xmlns:a16="http://schemas.microsoft.com/office/drawing/2014/main" id="{DDEF71CF-03F1-EC41-81FB-E07A5DBD3818}"/>
              </a:ext>
            </a:extLst>
          </p:cNvPr>
          <p:cNvCxnSpPr>
            <a:cxnSpLocks/>
            <a:stCxn id="37" idx="2"/>
            <a:endCxn id="36" idx="1"/>
          </p:cNvCxnSpPr>
          <p:nvPr/>
        </p:nvCxnSpPr>
        <p:spPr>
          <a:xfrm rot="16200000" flipH="1">
            <a:off x="9792446" y="5614776"/>
            <a:ext cx="110630" cy="12549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1E24495-C101-A54F-82BF-54ED5232F828}"/>
              </a:ext>
            </a:extLst>
          </p:cNvPr>
          <p:cNvSpPr txBox="1"/>
          <p:nvPr/>
        </p:nvSpPr>
        <p:spPr>
          <a:xfrm>
            <a:off x="10140737" y="5535315"/>
            <a:ext cx="1443710" cy="400110"/>
          </a:xfrm>
          <a:prstGeom prst="rect">
            <a:avLst/>
          </a:prstGeom>
          <a:noFill/>
        </p:spPr>
        <p:txBody>
          <a:bodyPr wrap="square" rtlCol="0">
            <a:spAutoFit/>
          </a:bodyPr>
          <a:lstStyle/>
          <a:p>
            <a:pPr algn="ctr"/>
            <a:r>
              <a:rPr lang="en-US" sz="1000" dirty="0"/>
              <a:t>Language Understanding</a:t>
            </a:r>
          </a:p>
        </p:txBody>
      </p:sp>
    </p:spTree>
    <p:extLst>
      <p:ext uri="{BB962C8B-B14F-4D97-AF65-F5344CB8AC3E}">
        <p14:creationId xmlns:p14="http://schemas.microsoft.com/office/powerpoint/2010/main" val="270291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Mix Analytics with Advanced Analytics</a:t>
              </a:r>
            </a:p>
          </p:txBody>
        </p:sp>
      </p:grpSp>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Power BI – Desktop &amp; Service</a:t>
            </a:r>
          </a:p>
        </p:txBody>
      </p:sp>
      <p:sp>
        <p:nvSpPr>
          <p:cNvPr id="10" name="TextBox 9">
            <a:extLst>
              <a:ext uri="{FF2B5EF4-FFF2-40B4-BE49-F238E27FC236}">
                <a16:creationId xmlns:a16="http://schemas.microsoft.com/office/drawing/2014/main" id="{35E485B6-0311-9549-AF6D-A059BAE91B05}"/>
              </a:ext>
            </a:extLst>
          </p:cNvPr>
          <p:cNvSpPr txBox="1"/>
          <p:nvPr/>
        </p:nvSpPr>
        <p:spPr>
          <a:xfrm>
            <a:off x="2084642" y="5684670"/>
            <a:ext cx="8243389" cy="369332"/>
          </a:xfrm>
          <a:prstGeom prst="rect">
            <a:avLst/>
          </a:prstGeom>
          <a:noFill/>
        </p:spPr>
        <p:txBody>
          <a:bodyPr wrap="square" rtlCol="0">
            <a:spAutoFit/>
          </a:bodyPr>
          <a:lstStyle/>
          <a:p>
            <a:r>
              <a:rPr lang="en-US" dirty="0"/>
              <a:t>https://powerbi.microsoft.com/en-us/blog/power-bi-announces-new-</a:t>
            </a:r>
            <a:r>
              <a:rPr lang="en-US" dirty="0" err="1"/>
              <a:t>ai</a:t>
            </a:r>
            <a:r>
              <a:rPr lang="en-US" dirty="0"/>
              <a:t>-capabilities/</a:t>
            </a:r>
          </a:p>
        </p:txBody>
      </p:sp>
      <p:sp>
        <p:nvSpPr>
          <p:cNvPr id="2" name="TextBox 1">
            <a:extLst>
              <a:ext uri="{FF2B5EF4-FFF2-40B4-BE49-F238E27FC236}">
                <a16:creationId xmlns:a16="http://schemas.microsoft.com/office/drawing/2014/main" id="{58EB9D6D-6318-3248-839A-3ECF449FCB91}"/>
              </a:ext>
            </a:extLst>
          </p:cNvPr>
          <p:cNvSpPr txBox="1"/>
          <p:nvPr/>
        </p:nvSpPr>
        <p:spPr>
          <a:xfrm>
            <a:off x="6774512" y="2510676"/>
            <a:ext cx="4947138"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Enhance BI with ML &amp; AI </a:t>
            </a:r>
            <a:r>
              <a:rPr lang="en-US" dirty="0"/>
              <a:t>directly for report author, data analyst personas</a:t>
            </a:r>
          </a:p>
          <a:p>
            <a:pPr marL="285750" indent="-285750">
              <a:buFont typeface="Arial" panose="020B0604020202020204" pitchFamily="34" charset="0"/>
              <a:buChar char="•"/>
            </a:pPr>
            <a:r>
              <a:rPr lang="en-US" dirty="0"/>
              <a:t>Integrate R &amp; Python - model inference, feature engineering, statistical modeling and data visualizations</a:t>
            </a:r>
          </a:p>
          <a:p>
            <a:pPr marL="285750" indent="-285750">
              <a:buFont typeface="Arial" panose="020B0604020202020204" pitchFamily="34" charset="0"/>
              <a:buChar char="•"/>
            </a:pPr>
            <a:r>
              <a:rPr lang="en-US" dirty="0"/>
              <a:t>Author with Power BI Desktop &amp; Publish to the Power BI Service</a:t>
            </a:r>
          </a:p>
          <a:p>
            <a:pPr marL="285750" indent="-285750">
              <a:buFont typeface="Arial" panose="020B0604020202020204" pitchFamily="34" charset="0"/>
              <a:buChar char="•"/>
            </a:pPr>
            <a:r>
              <a:rPr lang="en-US" dirty="0"/>
              <a:t>Includes Automated ML (public preview March 2019)</a:t>
            </a:r>
          </a:p>
        </p:txBody>
      </p:sp>
      <p:pic>
        <p:nvPicPr>
          <p:cNvPr id="7" name="Picture 6">
            <a:extLst>
              <a:ext uri="{FF2B5EF4-FFF2-40B4-BE49-F238E27FC236}">
                <a16:creationId xmlns:a16="http://schemas.microsoft.com/office/drawing/2014/main" id="{9B94BE64-551E-234C-9368-70453B693C5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6774" y="1634931"/>
            <a:ext cx="5080226" cy="2456582"/>
          </a:xfrm>
          <a:prstGeom prst="rect">
            <a:avLst/>
          </a:prstGeom>
        </p:spPr>
      </p:pic>
      <p:pic>
        <p:nvPicPr>
          <p:cNvPr id="9" name="Picture 8">
            <a:extLst>
              <a:ext uri="{FF2B5EF4-FFF2-40B4-BE49-F238E27FC236}">
                <a16:creationId xmlns:a16="http://schemas.microsoft.com/office/drawing/2014/main" id="{D8865D35-F349-8B44-BC97-3A89983837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49281" y="3453647"/>
            <a:ext cx="3966571" cy="2031023"/>
          </a:xfrm>
          <a:prstGeom prst="rect">
            <a:avLst/>
          </a:prstGeom>
        </p:spPr>
      </p:pic>
    </p:spTree>
    <p:extLst>
      <p:ext uri="{BB962C8B-B14F-4D97-AF65-F5344CB8AC3E}">
        <p14:creationId xmlns:p14="http://schemas.microsoft.com/office/powerpoint/2010/main" val="158081610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Rapid Prototyping, Hackfests, Platform Data Scientists</a:t>
              </a:r>
            </a:p>
          </p:txBody>
        </p:sp>
      </p:grpSp>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Azure Machine Learning Studio</a:t>
            </a:r>
          </a:p>
        </p:txBody>
      </p:sp>
      <p:sp>
        <p:nvSpPr>
          <p:cNvPr id="10" name="TextBox 9">
            <a:extLst>
              <a:ext uri="{FF2B5EF4-FFF2-40B4-BE49-F238E27FC236}">
                <a16:creationId xmlns:a16="http://schemas.microsoft.com/office/drawing/2014/main" id="{35E485B6-0311-9549-AF6D-A059BAE91B05}"/>
              </a:ext>
            </a:extLst>
          </p:cNvPr>
          <p:cNvSpPr txBox="1"/>
          <p:nvPr/>
        </p:nvSpPr>
        <p:spPr>
          <a:xfrm>
            <a:off x="2084642" y="5684670"/>
            <a:ext cx="3880977" cy="369332"/>
          </a:xfrm>
          <a:prstGeom prst="rect">
            <a:avLst/>
          </a:prstGeom>
          <a:noFill/>
        </p:spPr>
        <p:txBody>
          <a:bodyPr wrap="square" rtlCol="0">
            <a:spAutoFit/>
          </a:bodyPr>
          <a:lstStyle/>
          <a:p>
            <a:r>
              <a:rPr lang="en-US" dirty="0">
                <a:hlinkClick r:id="rId2"/>
              </a:rPr>
              <a:t>http://studio.azureml.net</a:t>
            </a:r>
            <a:endParaRPr lang="en-US" dirty="0"/>
          </a:p>
        </p:txBody>
      </p:sp>
      <p:pic>
        <p:nvPicPr>
          <p:cNvPr id="8" name="Picture 7">
            <a:extLst>
              <a:ext uri="{FF2B5EF4-FFF2-40B4-BE49-F238E27FC236}">
                <a16:creationId xmlns:a16="http://schemas.microsoft.com/office/drawing/2014/main" id="{151B0000-3C8B-1644-BC33-9FB06D3A64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538" y="1308931"/>
            <a:ext cx="6619974" cy="4434817"/>
          </a:xfrm>
          <a:prstGeom prst="rect">
            <a:avLst/>
          </a:prstGeom>
        </p:spPr>
      </p:pic>
      <p:sp>
        <p:nvSpPr>
          <p:cNvPr id="2" name="TextBox 1">
            <a:extLst>
              <a:ext uri="{FF2B5EF4-FFF2-40B4-BE49-F238E27FC236}">
                <a16:creationId xmlns:a16="http://schemas.microsoft.com/office/drawing/2014/main" id="{58EB9D6D-6318-3248-839A-3ECF449FCB91}"/>
              </a:ext>
            </a:extLst>
          </p:cNvPr>
          <p:cNvSpPr txBox="1"/>
          <p:nvPr/>
        </p:nvSpPr>
        <p:spPr>
          <a:xfrm>
            <a:off x="6774512" y="2510676"/>
            <a:ext cx="494713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Serverless Architecture</a:t>
            </a:r>
          </a:p>
          <a:p>
            <a:pPr marL="285750" indent="-285750">
              <a:buFont typeface="Arial" panose="020B0604020202020204" pitchFamily="34" charset="0"/>
              <a:buChar char="•"/>
            </a:pPr>
            <a:r>
              <a:rPr lang="en-US" dirty="0"/>
              <a:t>End-to-End Machine Learning in a single holistic web application facilitates </a:t>
            </a:r>
            <a:r>
              <a:rPr lang="en-US" b="1" dirty="0"/>
              <a:t>rapid prototyping</a:t>
            </a:r>
          </a:p>
          <a:p>
            <a:pPr marL="285750" indent="-285750">
              <a:buFont typeface="Arial" panose="020B0604020202020204" pitchFamily="34" charset="0"/>
              <a:buChar char="•"/>
            </a:pPr>
            <a:r>
              <a:rPr lang="en-US" dirty="0"/>
              <a:t>Rapid operationalization with web services</a:t>
            </a:r>
          </a:p>
          <a:p>
            <a:pPr marL="285750" indent="-285750">
              <a:buFont typeface="Arial" panose="020B0604020202020204" pitchFamily="34" charset="0"/>
              <a:buChar char="•"/>
            </a:pPr>
            <a:r>
              <a:rPr lang="en-US" dirty="0"/>
              <a:t>Extensibility with open-source R and Python packages or scripts</a:t>
            </a:r>
          </a:p>
          <a:p>
            <a:pPr marL="285750" indent="-285750">
              <a:buFont typeface="Arial" panose="020B0604020202020204" pitchFamily="34" charset="0"/>
              <a:buChar char="•"/>
            </a:pPr>
            <a:r>
              <a:rPr lang="en-US" dirty="0"/>
              <a:t>Added 3.4.4 MRO support recently</a:t>
            </a:r>
          </a:p>
          <a:p>
            <a:pPr marL="285750" indent="-285750">
              <a:buFont typeface="Arial" panose="020B0604020202020204" pitchFamily="34" charset="0"/>
              <a:buChar char="•"/>
            </a:pPr>
            <a:r>
              <a:rPr lang="en-US" u="sng" dirty="0"/>
              <a:t>Big</a:t>
            </a:r>
            <a:r>
              <a:rPr lang="en-US" dirty="0"/>
              <a:t> Updates for 2019</a:t>
            </a:r>
          </a:p>
        </p:txBody>
      </p:sp>
    </p:spTree>
    <p:extLst>
      <p:ext uri="{BB962C8B-B14F-4D97-AF65-F5344CB8AC3E}">
        <p14:creationId xmlns:p14="http://schemas.microsoft.com/office/powerpoint/2010/main" val="73750731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Jupyter Notebook Service On Azure</a:t>
              </a:r>
            </a:p>
          </p:txBody>
        </p:sp>
      </p:grpSp>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Azure Notebooks Service</a:t>
            </a:r>
          </a:p>
        </p:txBody>
      </p:sp>
      <p:sp>
        <p:nvSpPr>
          <p:cNvPr id="10" name="TextBox 9">
            <a:extLst>
              <a:ext uri="{FF2B5EF4-FFF2-40B4-BE49-F238E27FC236}">
                <a16:creationId xmlns:a16="http://schemas.microsoft.com/office/drawing/2014/main" id="{35E485B6-0311-9549-AF6D-A059BAE91B05}"/>
              </a:ext>
            </a:extLst>
          </p:cNvPr>
          <p:cNvSpPr txBox="1"/>
          <p:nvPr/>
        </p:nvSpPr>
        <p:spPr>
          <a:xfrm>
            <a:off x="2084642" y="5684670"/>
            <a:ext cx="3880977" cy="369332"/>
          </a:xfrm>
          <a:prstGeom prst="rect">
            <a:avLst/>
          </a:prstGeom>
          <a:noFill/>
        </p:spPr>
        <p:txBody>
          <a:bodyPr wrap="square" rtlCol="0">
            <a:spAutoFit/>
          </a:bodyPr>
          <a:lstStyle/>
          <a:p>
            <a:r>
              <a:rPr lang="en-US" dirty="0">
                <a:hlinkClick r:id="rId2"/>
              </a:rPr>
              <a:t>https://notebooks.azure.com</a:t>
            </a:r>
            <a:endParaRPr lang="en-US" dirty="0"/>
          </a:p>
        </p:txBody>
      </p:sp>
      <p:sp>
        <p:nvSpPr>
          <p:cNvPr id="2" name="TextBox 1">
            <a:extLst>
              <a:ext uri="{FF2B5EF4-FFF2-40B4-BE49-F238E27FC236}">
                <a16:creationId xmlns:a16="http://schemas.microsoft.com/office/drawing/2014/main" id="{58EB9D6D-6318-3248-839A-3ECF449FCB91}"/>
              </a:ext>
            </a:extLst>
          </p:cNvPr>
          <p:cNvSpPr txBox="1"/>
          <p:nvPr/>
        </p:nvSpPr>
        <p:spPr>
          <a:xfrm>
            <a:off x="6774512" y="2510676"/>
            <a:ext cx="4947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Hosted Jupyter Notebooks Service</a:t>
            </a:r>
          </a:p>
          <a:p>
            <a:pPr marL="285750" indent="-285750">
              <a:buFont typeface="Arial" panose="020B0604020202020204" pitchFamily="34" charset="0"/>
              <a:buChar char="•"/>
            </a:pPr>
            <a:r>
              <a:rPr lang="en-US" dirty="0"/>
              <a:t>Free Compute to Get started</a:t>
            </a:r>
          </a:p>
          <a:p>
            <a:pPr marL="285750" indent="-285750">
              <a:buFont typeface="Arial" panose="020B0604020202020204" pitchFamily="34" charset="0"/>
              <a:buChar char="•"/>
            </a:pPr>
            <a:r>
              <a:rPr lang="en-US" dirty="0"/>
              <a:t>Bring Custom Azure Compute – Data Science Virtual Machine</a:t>
            </a:r>
          </a:p>
          <a:p>
            <a:pPr marL="285750" indent="-285750">
              <a:buFont typeface="Arial" panose="020B0604020202020204" pitchFamily="34" charset="0"/>
              <a:buChar char="•"/>
            </a:pPr>
            <a:r>
              <a:rPr lang="en-US" dirty="0"/>
              <a:t>Python, R, F# Language Support</a:t>
            </a:r>
          </a:p>
          <a:p>
            <a:pPr marL="285750" indent="-285750">
              <a:buFont typeface="Arial" panose="020B0604020202020204" pitchFamily="34" charset="0"/>
              <a:buChar char="•"/>
            </a:pPr>
            <a:r>
              <a:rPr lang="en-US" dirty="0"/>
              <a:t>Connect() 2018 Announcements:</a:t>
            </a:r>
          </a:p>
          <a:p>
            <a:pPr marL="285750" indent="-285750">
              <a:buFont typeface="Arial" panose="020B0604020202020204" pitchFamily="34" charset="0"/>
              <a:buChar char="•"/>
            </a:pPr>
            <a:r>
              <a:rPr lang="en-US" dirty="0">
                <a:hlinkClick r:id="rId3"/>
              </a:rPr>
              <a:t>https://github.com/Microsoft/AzureNotebooks/wiki/Azure-Notebooks-at-Microsoft-Connect()-2018</a:t>
            </a:r>
            <a:endParaRPr lang="en-US" dirty="0"/>
          </a:p>
        </p:txBody>
      </p:sp>
      <p:pic>
        <p:nvPicPr>
          <p:cNvPr id="13" name="Picture 12">
            <a:extLst>
              <a:ext uri="{FF2B5EF4-FFF2-40B4-BE49-F238E27FC236}">
                <a16:creationId xmlns:a16="http://schemas.microsoft.com/office/drawing/2014/main" id="{F6952FA4-8BBB-9A41-A1C7-A3BD0CF9BCF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6383" y="1257285"/>
            <a:ext cx="5270000" cy="4438732"/>
          </a:xfrm>
          <a:prstGeom prst="rect">
            <a:avLst/>
          </a:prstGeom>
        </p:spPr>
      </p:pic>
    </p:spTree>
    <p:extLst>
      <p:ext uri="{BB962C8B-B14F-4D97-AF65-F5344CB8AC3E}">
        <p14:creationId xmlns:p14="http://schemas.microsoft.com/office/powerpoint/2010/main" val="205675027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B349-69B8-463D-8D7E-3210CFE51945}"/>
              </a:ext>
            </a:extLst>
          </p:cNvPr>
          <p:cNvSpPr>
            <a:spLocks noGrp="1"/>
          </p:cNvSpPr>
          <p:nvPr>
            <p:ph type="title"/>
          </p:nvPr>
        </p:nvSpPr>
        <p:spPr>
          <a:xfrm>
            <a:off x="457200" y="2340727"/>
            <a:ext cx="11699631" cy="1191095"/>
          </a:xfrm>
        </p:spPr>
        <p:txBody>
          <a:bodyPr/>
          <a:lstStyle/>
          <a:p>
            <a:r>
              <a:rPr lang="en-US" sz="4000" dirty="0"/>
              <a:t>Azure Notebooks – Sports Statistics &amp; Analytics Book</a:t>
            </a:r>
            <a:br>
              <a:rPr lang="en-US" dirty="0"/>
            </a:br>
            <a:r>
              <a:rPr lang="en-US" sz="2800" dirty="0"/>
              <a:t>https://notebooks.azure.com/bartczernickimsft/projects/SportsAnalyticsAndStatistics</a:t>
            </a:r>
            <a:br>
              <a:rPr lang="en-US" sz="2800" dirty="0"/>
            </a:br>
            <a:r>
              <a:rPr lang="en-US" sz="1800" i="1" dirty="0"/>
              <a:t>Example of an interactive book (content &amp; code) hosted in a Jupyter web application in Azure Notebooks</a:t>
            </a:r>
            <a:endParaRPr lang="en-US" sz="1800" dirty="0"/>
          </a:p>
        </p:txBody>
      </p:sp>
    </p:spTree>
    <p:extLst>
      <p:ext uri="{BB962C8B-B14F-4D97-AF65-F5344CB8AC3E}">
        <p14:creationId xmlns:p14="http://schemas.microsoft.com/office/powerpoint/2010/main" val="411009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Apache Spark-based Service for Big Data &amp; Artificial Intelligence</a:t>
              </a:r>
            </a:p>
          </p:txBody>
        </p:sp>
      </p:grpSp>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Azure Databricks</a:t>
            </a:r>
          </a:p>
        </p:txBody>
      </p:sp>
      <p:sp>
        <p:nvSpPr>
          <p:cNvPr id="10" name="TextBox 9">
            <a:extLst>
              <a:ext uri="{FF2B5EF4-FFF2-40B4-BE49-F238E27FC236}">
                <a16:creationId xmlns:a16="http://schemas.microsoft.com/office/drawing/2014/main" id="{35E485B6-0311-9549-AF6D-A059BAE91B05}"/>
              </a:ext>
            </a:extLst>
          </p:cNvPr>
          <p:cNvSpPr txBox="1"/>
          <p:nvPr/>
        </p:nvSpPr>
        <p:spPr>
          <a:xfrm>
            <a:off x="2084641" y="5684670"/>
            <a:ext cx="5722927" cy="369332"/>
          </a:xfrm>
          <a:prstGeom prst="rect">
            <a:avLst/>
          </a:prstGeom>
          <a:noFill/>
        </p:spPr>
        <p:txBody>
          <a:bodyPr wrap="square" rtlCol="0">
            <a:spAutoFit/>
          </a:bodyPr>
          <a:lstStyle/>
          <a:p>
            <a:r>
              <a:rPr lang="en-US" dirty="0">
                <a:hlinkClick r:id="rId2"/>
              </a:rPr>
              <a:t>https://azure.microsoft.com/en-us/services/databricks/</a:t>
            </a:r>
            <a:endParaRPr lang="en-US" dirty="0"/>
          </a:p>
        </p:txBody>
      </p:sp>
      <p:sp>
        <p:nvSpPr>
          <p:cNvPr id="2" name="TextBox 1">
            <a:extLst>
              <a:ext uri="{FF2B5EF4-FFF2-40B4-BE49-F238E27FC236}">
                <a16:creationId xmlns:a16="http://schemas.microsoft.com/office/drawing/2014/main" id="{58EB9D6D-6318-3248-839A-3ECF449FCB91}"/>
              </a:ext>
            </a:extLst>
          </p:cNvPr>
          <p:cNvSpPr txBox="1"/>
          <p:nvPr/>
        </p:nvSpPr>
        <p:spPr>
          <a:xfrm>
            <a:off x="6774512" y="2510676"/>
            <a:ext cx="494713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Leverages an optimized Apache Spark Engine</a:t>
            </a:r>
          </a:p>
          <a:p>
            <a:pPr marL="285750" indent="-285750">
              <a:buFont typeface="Arial" panose="020B0604020202020204" pitchFamily="34" charset="0"/>
              <a:buChar char="•"/>
            </a:pPr>
            <a:r>
              <a:rPr lang="en-US" b="1" dirty="0"/>
              <a:t>Collaborative</a:t>
            </a:r>
            <a:r>
              <a:rPr lang="en-US" dirty="0"/>
              <a:t> Environment for various analytics personas (Data Scientists, Data Engineers)</a:t>
            </a:r>
          </a:p>
          <a:p>
            <a:pPr marL="285750" indent="-285750">
              <a:buFont typeface="Arial" panose="020B0604020202020204" pitchFamily="34" charset="0"/>
              <a:buChar char="•"/>
            </a:pPr>
            <a:r>
              <a:rPr lang="en-US" dirty="0"/>
              <a:t>Write </a:t>
            </a:r>
            <a:r>
              <a:rPr lang="en-US" b="1" dirty="0"/>
              <a:t>distributed</a:t>
            </a:r>
            <a:r>
              <a:rPr lang="en-US" dirty="0"/>
              <a:t> machine learning programs across clusters</a:t>
            </a:r>
          </a:p>
          <a:p>
            <a:pPr marL="285750" indent="-285750">
              <a:buFont typeface="Arial" panose="020B0604020202020204" pitchFamily="34" charset="0"/>
              <a:buChar char="•"/>
            </a:pPr>
            <a:r>
              <a:rPr lang="en-US" dirty="0"/>
              <a:t>Python, R, Scala, PySpark, SQL Support</a:t>
            </a:r>
          </a:p>
          <a:p>
            <a:pPr marL="285750" indent="-285750">
              <a:buFont typeface="Arial" panose="020B0604020202020204" pitchFamily="34" charset="0"/>
              <a:buChar char="•"/>
            </a:pPr>
            <a:r>
              <a:rPr lang="en-US" dirty="0"/>
              <a:t>Build Real-Time, Batch, Deep Learning Support</a:t>
            </a:r>
          </a:p>
          <a:p>
            <a:pPr marL="285750" indent="-285750">
              <a:buFont typeface="Arial" panose="020B0604020202020204" pitchFamily="34" charset="0"/>
              <a:buChar char="•"/>
            </a:pPr>
            <a:r>
              <a:rPr lang="en-US" dirty="0"/>
              <a:t>Databricks Licenses priced into usage costs</a:t>
            </a:r>
          </a:p>
        </p:txBody>
      </p:sp>
      <p:pic>
        <p:nvPicPr>
          <p:cNvPr id="2050" name="Picture 2" descr="Image result for azure databricks logo">
            <a:extLst>
              <a:ext uri="{FF2B5EF4-FFF2-40B4-BE49-F238E27FC236}">
                <a16:creationId xmlns:a16="http://schemas.microsoft.com/office/drawing/2014/main" id="{8B9F1DFF-1A5E-2E44-8BB1-E66B2068247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2183361"/>
            <a:ext cx="3687799" cy="21319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park logo">
            <a:extLst>
              <a:ext uri="{FF2B5EF4-FFF2-40B4-BE49-F238E27FC236}">
                <a16:creationId xmlns:a16="http://schemas.microsoft.com/office/drawing/2014/main" id="{27800B24-5A64-884C-BEE9-CA5F1012ABF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10695" y="2332676"/>
            <a:ext cx="2885305" cy="1502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14781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Cross-Platform &amp; Open-Source Framework for Machine Learning Development for .NET Developers</a:t>
              </a:r>
            </a:p>
          </p:txBody>
        </p:sp>
      </p:grpSp>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Machine Learning .NET</a:t>
            </a:r>
          </a:p>
        </p:txBody>
      </p:sp>
      <p:sp>
        <p:nvSpPr>
          <p:cNvPr id="10" name="TextBox 9">
            <a:extLst>
              <a:ext uri="{FF2B5EF4-FFF2-40B4-BE49-F238E27FC236}">
                <a16:creationId xmlns:a16="http://schemas.microsoft.com/office/drawing/2014/main" id="{35E485B6-0311-9549-AF6D-A059BAE91B05}"/>
              </a:ext>
            </a:extLst>
          </p:cNvPr>
          <p:cNvSpPr txBox="1"/>
          <p:nvPr/>
        </p:nvSpPr>
        <p:spPr>
          <a:xfrm>
            <a:off x="2084642" y="5684670"/>
            <a:ext cx="4339604" cy="646331"/>
          </a:xfrm>
          <a:prstGeom prst="rect">
            <a:avLst/>
          </a:prstGeom>
          <a:noFill/>
        </p:spPr>
        <p:txBody>
          <a:bodyPr wrap="square" rtlCol="0">
            <a:spAutoFit/>
          </a:bodyPr>
          <a:lstStyle/>
          <a:p>
            <a:r>
              <a:rPr lang="en-US" dirty="0">
                <a:hlinkClick r:id="rId2"/>
              </a:rPr>
              <a:t>https://github.com/dotnet/machinelearning</a:t>
            </a:r>
            <a:endParaRPr lang="en-US" dirty="0"/>
          </a:p>
          <a:p>
            <a:endParaRPr lang="en-US" dirty="0"/>
          </a:p>
        </p:txBody>
      </p:sp>
      <p:sp>
        <p:nvSpPr>
          <p:cNvPr id="2" name="TextBox 1">
            <a:extLst>
              <a:ext uri="{FF2B5EF4-FFF2-40B4-BE49-F238E27FC236}">
                <a16:creationId xmlns:a16="http://schemas.microsoft.com/office/drawing/2014/main" id="{58EB9D6D-6318-3248-839A-3ECF449FCB91}"/>
              </a:ext>
            </a:extLst>
          </p:cNvPr>
          <p:cNvSpPr txBox="1"/>
          <p:nvPr/>
        </p:nvSpPr>
        <p:spPr>
          <a:xfrm>
            <a:off x="6774512" y="2510676"/>
            <a:ext cx="494713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Part of upcoming .NET Core 3.0 </a:t>
            </a:r>
          </a:p>
          <a:p>
            <a:pPr marL="285750" indent="-285750">
              <a:buFont typeface="Arial" panose="020B0604020202020204" pitchFamily="34" charset="0"/>
              <a:buChar char="•"/>
            </a:pPr>
            <a:r>
              <a:rPr lang="en-US" dirty="0"/>
              <a:t>Visual Studio Windows &amp; Mac</a:t>
            </a:r>
          </a:p>
          <a:p>
            <a:pPr marL="285750" indent="-285750">
              <a:buFont typeface="Arial" panose="020B0604020202020204" pitchFamily="34" charset="0"/>
              <a:buChar char="•"/>
            </a:pPr>
            <a:r>
              <a:rPr lang="en-US" dirty="0"/>
              <a:t>Deploy to .NET, .NET Core, Docker, IoT Edge</a:t>
            </a:r>
          </a:p>
          <a:p>
            <a:pPr marL="285750" indent="-285750">
              <a:buFont typeface="Arial" panose="020B0604020202020204" pitchFamily="34" charset="0"/>
              <a:buChar char="•"/>
            </a:pPr>
            <a:r>
              <a:rPr lang="en-US" dirty="0"/>
              <a:t>Rapid Release Cadence with modern ML &amp; AI Algorithms</a:t>
            </a:r>
          </a:p>
        </p:txBody>
      </p:sp>
      <p:pic>
        <p:nvPicPr>
          <p:cNvPr id="9" name="Picture 8">
            <a:extLst>
              <a:ext uri="{FF2B5EF4-FFF2-40B4-BE49-F238E27FC236}">
                <a16:creationId xmlns:a16="http://schemas.microsoft.com/office/drawing/2014/main" id="{6C54BD85-3117-A640-97DD-031D932DD7CC}"/>
              </a:ext>
            </a:extLst>
          </p:cNvPr>
          <p:cNvPicPr>
            <a:picLocks noChangeAspect="1"/>
          </p:cNvPicPr>
          <p:nvPr/>
        </p:nvPicPr>
        <p:blipFill>
          <a:blip r:embed="rId3"/>
          <a:stretch>
            <a:fillRect/>
          </a:stretch>
        </p:blipFill>
        <p:spPr>
          <a:xfrm>
            <a:off x="1872652" y="1748735"/>
            <a:ext cx="3360530" cy="3360530"/>
          </a:xfrm>
          <a:prstGeom prst="rect">
            <a:avLst/>
          </a:prstGeom>
        </p:spPr>
      </p:pic>
    </p:spTree>
    <p:extLst>
      <p:ext uri="{BB962C8B-B14F-4D97-AF65-F5344CB8AC3E}">
        <p14:creationId xmlns:p14="http://schemas.microsoft.com/office/powerpoint/2010/main" val="319980177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05953B4-83F3-7B45-9B79-D08135F5EC46}"/>
              </a:ext>
            </a:extLst>
          </p:cNvPr>
          <p:cNvGrpSpPr/>
          <p:nvPr/>
        </p:nvGrpSpPr>
        <p:grpSpPr>
          <a:xfrm>
            <a:off x="250551" y="1385775"/>
            <a:ext cx="11717419" cy="4677803"/>
            <a:chOff x="427037" y="1473172"/>
            <a:chExt cx="11720744" cy="4679131"/>
          </a:xfrm>
        </p:grpSpPr>
        <p:sp>
          <p:nvSpPr>
            <p:cNvPr id="5" name="Rectangle 4">
              <a:extLst>
                <a:ext uri="{FF2B5EF4-FFF2-40B4-BE49-F238E27FC236}">
                  <a16:creationId xmlns:a16="http://schemas.microsoft.com/office/drawing/2014/main" id="{217F7955-B48F-4B4F-8228-5B4A76DC0971}"/>
                </a:ext>
              </a:extLst>
            </p:cNvPr>
            <p:cNvSpPr/>
            <p:nvPr/>
          </p:nvSpPr>
          <p:spPr bwMode="auto">
            <a:xfrm>
              <a:off x="427037" y="1473172"/>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6" name="Rectangle 5">
              <a:extLst>
                <a:ext uri="{FF2B5EF4-FFF2-40B4-BE49-F238E27FC236}">
                  <a16:creationId xmlns:a16="http://schemas.microsoft.com/office/drawing/2014/main" id="{790DF7CF-D210-6340-BB7B-5D06B00D67A6}"/>
                </a:ext>
              </a:extLst>
            </p:cNvPr>
            <p:cNvSpPr/>
            <p:nvPr/>
          </p:nvSpPr>
          <p:spPr>
            <a:xfrm>
              <a:off x="427037" y="1650294"/>
              <a:ext cx="8065205"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SERVICES</a:t>
              </a:r>
              <a:endParaRPr lang="en-US" sz="1632" kern="0" dirty="0">
                <a:solidFill>
                  <a:sysClr val="windowText" lastClr="000000"/>
                </a:solidFill>
                <a:latin typeface="Segoe UI Semilight"/>
              </a:endParaRPr>
            </a:p>
          </p:txBody>
        </p:sp>
        <p:sp>
          <p:nvSpPr>
            <p:cNvPr id="7" name="Rectangle 6">
              <a:extLst>
                <a:ext uri="{FF2B5EF4-FFF2-40B4-BE49-F238E27FC236}">
                  <a16:creationId xmlns:a16="http://schemas.microsoft.com/office/drawing/2014/main" id="{95217732-5DD5-9C4A-82D6-819EF012394E}"/>
                </a:ext>
              </a:extLst>
            </p:cNvPr>
            <p:cNvSpPr/>
            <p:nvPr/>
          </p:nvSpPr>
          <p:spPr bwMode="auto">
            <a:xfrm>
              <a:off x="576637" y="2631089"/>
              <a:ext cx="2463923" cy="606436"/>
            </a:xfrm>
            <a:prstGeom prst="rect">
              <a:avLst/>
            </a:prstGeom>
            <a:solidFill>
              <a:srgbClr val="0078D7"/>
            </a:solidFill>
            <a:ln w="158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Bot Framework</a:t>
              </a:r>
            </a:p>
          </p:txBody>
        </p:sp>
        <p:sp>
          <p:nvSpPr>
            <p:cNvPr id="8" name="Rectangle 7">
              <a:extLst>
                <a:ext uri="{FF2B5EF4-FFF2-40B4-BE49-F238E27FC236}">
                  <a16:creationId xmlns:a16="http://schemas.microsoft.com/office/drawing/2014/main" id="{71B28846-2D6E-6448-97CC-18D49ED9AA80}"/>
                </a:ext>
              </a:extLst>
            </p:cNvPr>
            <p:cNvSpPr/>
            <p:nvPr/>
          </p:nvSpPr>
          <p:spPr bwMode="auto">
            <a:xfrm>
              <a:off x="6032458" y="2197114"/>
              <a:ext cx="225243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CUSTOM SERVICES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BB50FF51-72FF-9240-A381-E4870CA082EB}"/>
                </a:ext>
              </a:extLst>
            </p:cNvPr>
            <p:cNvSpPr/>
            <p:nvPr/>
          </p:nvSpPr>
          <p:spPr bwMode="auto">
            <a:xfrm>
              <a:off x="6032459" y="2640959"/>
              <a:ext cx="2252435"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Azure Machine Learning</a:t>
              </a:r>
            </a:p>
          </p:txBody>
        </p:sp>
        <p:sp>
          <p:nvSpPr>
            <p:cNvPr id="10" name="Rectangle 9">
              <a:extLst>
                <a:ext uri="{FF2B5EF4-FFF2-40B4-BE49-F238E27FC236}">
                  <a16:creationId xmlns:a16="http://schemas.microsoft.com/office/drawing/2014/main" id="{C9BD3D77-6562-4B4F-A19C-90027F487507}"/>
                </a:ext>
              </a:extLst>
            </p:cNvPr>
            <p:cNvSpPr/>
            <p:nvPr/>
          </p:nvSpPr>
          <p:spPr bwMode="auto">
            <a:xfrm>
              <a:off x="427037" y="3650919"/>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11" name="Rectangle 10">
              <a:extLst>
                <a:ext uri="{FF2B5EF4-FFF2-40B4-BE49-F238E27FC236}">
                  <a16:creationId xmlns:a16="http://schemas.microsoft.com/office/drawing/2014/main" id="{96D76E6D-AEAE-2549-802A-CBC248DD4401}"/>
                </a:ext>
              </a:extLst>
            </p:cNvPr>
            <p:cNvSpPr/>
            <p:nvPr/>
          </p:nvSpPr>
          <p:spPr bwMode="auto">
            <a:xfrm>
              <a:off x="552606" y="4206657"/>
              <a:ext cx="388095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ON DATA</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A8873A33-3CF5-B74F-AFF5-60774C1CA01D}"/>
                </a:ext>
              </a:extLst>
            </p:cNvPr>
            <p:cNvSpPr/>
            <p:nvPr/>
          </p:nvSpPr>
          <p:spPr>
            <a:xfrm>
              <a:off x="427037" y="3828040"/>
              <a:ext cx="8065205"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INFRASTRUCTURE</a:t>
              </a:r>
              <a:endParaRPr lang="en-US" sz="1632" kern="0" dirty="0">
                <a:solidFill>
                  <a:sysClr val="windowText" lastClr="000000"/>
                </a:solidFill>
                <a:latin typeface="Segoe UI Semilight"/>
              </a:endParaRPr>
            </a:p>
          </p:txBody>
        </p:sp>
        <p:sp>
          <p:nvSpPr>
            <p:cNvPr id="13" name="Rectangle 12">
              <a:extLst>
                <a:ext uri="{FF2B5EF4-FFF2-40B4-BE49-F238E27FC236}">
                  <a16:creationId xmlns:a16="http://schemas.microsoft.com/office/drawing/2014/main" id="{FDB74419-12EE-4A48-8DD4-333A98982A80}"/>
                </a:ext>
              </a:extLst>
            </p:cNvPr>
            <p:cNvSpPr/>
            <p:nvPr/>
          </p:nvSpPr>
          <p:spPr bwMode="auto">
            <a:xfrm>
              <a:off x="552608" y="4649733"/>
              <a:ext cx="922201"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Cosmos DB</a:t>
              </a:r>
            </a:p>
          </p:txBody>
        </p:sp>
        <p:sp>
          <p:nvSpPr>
            <p:cNvPr id="14" name="Rectangle 13">
              <a:extLst>
                <a:ext uri="{FF2B5EF4-FFF2-40B4-BE49-F238E27FC236}">
                  <a16:creationId xmlns:a16="http://schemas.microsoft.com/office/drawing/2014/main" id="{25899DD6-3162-2B46-8F02-6F53CE432AA0}"/>
                </a:ext>
              </a:extLst>
            </p:cNvPr>
            <p:cNvSpPr/>
            <p:nvPr/>
          </p:nvSpPr>
          <p:spPr bwMode="auto">
            <a:xfrm>
              <a:off x="5110014" y="4226398"/>
              <a:ext cx="3174881"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lnSpc>
                  <a:spcPct val="150000"/>
                </a:lnSpc>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COMPUTE</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15" name="Rectangle 14">
              <a:extLst>
                <a:ext uri="{FF2B5EF4-FFF2-40B4-BE49-F238E27FC236}">
                  <a16:creationId xmlns:a16="http://schemas.microsoft.com/office/drawing/2014/main" id="{DB742CB6-538A-1540-909D-581D6B6EF2DD}"/>
                </a:ext>
              </a:extLst>
            </p:cNvPr>
            <p:cNvSpPr/>
            <p:nvPr/>
          </p:nvSpPr>
          <p:spPr bwMode="auto">
            <a:xfrm>
              <a:off x="1521625"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SQL </a:t>
              </a:r>
            </a:p>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DB</a:t>
              </a:r>
            </a:p>
          </p:txBody>
        </p:sp>
        <p:sp>
          <p:nvSpPr>
            <p:cNvPr id="16" name="Rectangle 15">
              <a:extLst>
                <a:ext uri="{FF2B5EF4-FFF2-40B4-BE49-F238E27FC236}">
                  <a16:creationId xmlns:a16="http://schemas.microsoft.com/office/drawing/2014/main" id="{045DEB3D-F5B9-D94B-A3C8-8D998BF51B1A}"/>
                </a:ext>
              </a:extLst>
            </p:cNvPr>
            <p:cNvSpPr/>
            <p:nvPr/>
          </p:nvSpPr>
          <p:spPr bwMode="auto">
            <a:xfrm>
              <a:off x="2444189"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SQL </a:t>
              </a:r>
            </a:p>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DW</a:t>
              </a:r>
            </a:p>
          </p:txBody>
        </p:sp>
        <p:sp>
          <p:nvSpPr>
            <p:cNvPr id="17" name="Rectangle 16">
              <a:extLst>
                <a:ext uri="{FF2B5EF4-FFF2-40B4-BE49-F238E27FC236}">
                  <a16:creationId xmlns:a16="http://schemas.microsoft.com/office/drawing/2014/main" id="{4944F291-3B1E-D74D-A5BB-4761EC9F0819}"/>
                </a:ext>
              </a:extLst>
            </p:cNvPr>
            <p:cNvSpPr/>
            <p:nvPr/>
          </p:nvSpPr>
          <p:spPr bwMode="auto">
            <a:xfrm>
              <a:off x="3372053" y="4649726"/>
              <a:ext cx="875747"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Data Lake</a:t>
              </a:r>
            </a:p>
          </p:txBody>
        </p:sp>
        <p:sp>
          <p:nvSpPr>
            <p:cNvPr id="18" name="Rectangle 17">
              <a:extLst>
                <a:ext uri="{FF2B5EF4-FFF2-40B4-BE49-F238E27FC236}">
                  <a16:creationId xmlns:a16="http://schemas.microsoft.com/office/drawing/2014/main" id="{93418BC7-47DD-6B40-84B3-93029F763C6C}"/>
                </a:ext>
              </a:extLst>
            </p:cNvPr>
            <p:cNvSpPr/>
            <p:nvPr/>
          </p:nvSpPr>
          <p:spPr bwMode="auto">
            <a:xfrm>
              <a:off x="4434885" y="4649729"/>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Spark</a:t>
              </a:r>
            </a:p>
          </p:txBody>
        </p:sp>
        <p:sp>
          <p:nvSpPr>
            <p:cNvPr id="19" name="Rectangle 18">
              <a:extLst>
                <a:ext uri="{FF2B5EF4-FFF2-40B4-BE49-F238E27FC236}">
                  <a16:creationId xmlns:a16="http://schemas.microsoft.com/office/drawing/2014/main" id="{FF8C0024-5A3F-9043-BD40-53B2507FA35F}"/>
                </a:ext>
              </a:extLst>
            </p:cNvPr>
            <p:cNvSpPr/>
            <p:nvPr/>
          </p:nvSpPr>
          <p:spPr bwMode="auto">
            <a:xfrm>
              <a:off x="5221959" y="4649726"/>
              <a:ext cx="810501"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DSVM</a:t>
              </a:r>
            </a:p>
          </p:txBody>
        </p:sp>
        <p:sp>
          <p:nvSpPr>
            <p:cNvPr id="20" name="Rectangle 19">
              <a:extLst>
                <a:ext uri="{FF2B5EF4-FFF2-40B4-BE49-F238E27FC236}">
                  <a16:creationId xmlns:a16="http://schemas.microsoft.com/office/drawing/2014/main" id="{D0F81F6A-4EBA-E842-B0DE-E101794C7836}"/>
                </a:ext>
              </a:extLst>
            </p:cNvPr>
            <p:cNvSpPr/>
            <p:nvPr/>
          </p:nvSpPr>
          <p:spPr bwMode="auto">
            <a:xfrm>
              <a:off x="6059345" y="4649727"/>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Batch AI</a:t>
              </a:r>
            </a:p>
          </p:txBody>
        </p:sp>
        <p:sp>
          <p:nvSpPr>
            <p:cNvPr id="21" name="Rectangle 20">
              <a:extLst>
                <a:ext uri="{FF2B5EF4-FFF2-40B4-BE49-F238E27FC236}">
                  <a16:creationId xmlns:a16="http://schemas.microsoft.com/office/drawing/2014/main" id="{10FBBDB6-8FD7-EB49-ACA2-4D2E1866D815}"/>
                </a:ext>
              </a:extLst>
            </p:cNvPr>
            <p:cNvSpPr/>
            <p:nvPr/>
          </p:nvSpPr>
          <p:spPr bwMode="auto">
            <a:xfrm>
              <a:off x="6842660" y="4649726"/>
              <a:ext cx="756429"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ACS</a:t>
              </a:r>
            </a:p>
          </p:txBody>
        </p:sp>
        <p:sp>
          <p:nvSpPr>
            <p:cNvPr id="22" name="Rectangle 21">
              <a:extLst>
                <a:ext uri="{FF2B5EF4-FFF2-40B4-BE49-F238E27FC236}">
                  <a16:creationId xmlns:a16="http://schemas.microsoft.com/office/drawing/2014/main" id="{545F1417-023D-664E-B5ED-BE1A56763220}"/>
                </a:ext>
              </a:extLst>
            </p:cNvPr>
            <p:cNvSpPr/>
            <p:nvPr/>
          </p:nvSpPr>
          <p:spPr bwMode="auto">
            <a:xfrm>
              <a:off x="552605" y="5395743"/>
              <a:ext cx="7857548"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CPU, GPU, FPGA</a:t>
              </a:r>
            </a:p>
          </p:txBody>
        </p:sp>
        <p:sp>
          <p:nvSpPr>
            <p:cNvPr id="23" name="Rectangle 22">
              <a:extLst>
                <a:ext uri="{FF2B5EF4-FFF2-40B4-BE49-F238E27FC236}">
                  <a16:creationId xmlns:a16="http://schemas.microsoft.com/office/drawing/2014/main" id="{921453B4-0617-BC45-BA7A-1E6D324466F9}"/>
                </a:ext>
              </a:extLst>
            </p:cNvPr>
            <p:cNvSpPr/>
            <p:nvPr/>
          </p:nvSpPr>
          <p:spPr bwMode="auto">
            <a:xfrm>
              <a:off x="8723797" y="1492910"/>
              <a:ext cx="3409672"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577"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cs typeface="Segoe UI" pitchFamily="34" charset="0"/>
              </a:endParaRPr>
            </a:p>
          </p:txBody>
        </p:sp>
        <p:sp>
          <p:nvSpPr>
            <p:cNvPr id="24" name="Rectangle 23">
              <a:extLst>
                <a:ext uri="{FF2B5EF4-FFF2-40B4-BE49-F238E27FC236}">
                  <a16:creationId xmlns:a16="http://schemas.microsoft.com/office/drawing/2014/main" id="{403CF65D-5504-1B41-9A3A-215D2CFDD9F5}"/>
                </a:ext>
              </a:extLst>
            </p:cNvPr>
            <p:cNvSpPr/>
            <p:nvPr/>
          </p:nvSpPr>
          <p:spPr>
            <a:xfrm>
              <a:off x="8723796" y="1670032"/>
              <a:ext cx="3409673" cy="414295"/>
            </a:xfrm>
            <a:prstGeom prst="rect">
              <a:avLst/>
            </a:prstGeom>
          </p:spPr>
          <p:txBody>
            <a:bodyPr wrap="square">
              <a:spAutoFit/>
            </a:bodyPr>
            <a:lstStyle/>
            <a:p>
              <a:pPr algn="ctr" defTabSz="931881">
                <a:defRPr/>
              </a:pPr>
              <a:r>
                <a:rPr lang="en-US" sz="2040"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AI TOOLS</a:t>
              </a:r>
              <a:endParaRPr lang="en-US" sz="1632" kern="0" dirty="0">
                <a:solidFill>
                  <a:sysClr val="windowText" lastClr="000000"/>
                </a:solidFill>
                <a:latin typeface="Segoe UI Semilight"/>
              </a:endParaRPr>
            </a:p>
          </p:txBody>
        </p:sp>
        <p:sp>
          <p:nvSpPr>
            <p:cNvPr id="25" name="Rectangle 24">
              <a:extLst>
                <a:ext uri="{FF2B5EF4-FFF2-40B4-BE49-F238E27FC236}">
                  <a16:creationId xmlns:a16="http://schemas.microsoft.com/office/drawing/2014/main" id="{2492EDA3-5D87-4C4E-B796-4547162DE858}"/>
                </a:ext>
              </a:extLst>
            </p:cNvPr>
            <p:cNvSpPr/>
            <p:nvPr/>
          </p:nvSpPr>
          <p:spPr bwMode="auto">
            <a:xfrm>
              <a:off x="8888865" y="2626670"/>
              <a:ext cx="1061079"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VS Tools for Machine Learning</a:t>
              </a:r>
            </a:p>
          </p:txBody>
        </p:sp>
        <p:sp>
          <p:nvSpPr>
            <p:cNvPr id="26" name="Rectangle 25">
              <a:extLst>
                <a:ext uri="{FF2B5EF4-FFF2-40B4-BE49-F238E27FC236}">
                  <a16:creationId xmlns:a16="http://schemas.microsoft.com/office/drawing/2014/main" id="{628222E7-0EF8-1B47-BF40-5FD91CDD21EE}"/>
                </a:ext>
              </a:extLst>
            </p:cNvPr>
            <p:cNvSpPr/>
            <p:nvPr/>
          </p:nvSpPr>
          <p:spPr bwMode="auto">
            <a:xfrm>
              <a:off x="10041817" y="2625875"/>
              <a:ext cx="887876"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Azure ML Studio</a:t>
              </a:r>
            </a:p>
          </p:txBody>
        </p:sp>
        <p:sp>
          <p:nvSpPr>
            <p:cNvPr id="27" name="Rectangle 26">
              <a:extLst>
                <a:ext uri="{FF2B5EF4-FFF2-40B4-BE49-F238E27FC236}">
                  <a16:creationId xmlns:a16="http://schemas.microsoft.com/office/drawing/2014/main" id="{2BAB023E-544A-4945-B99E-BF7FF1409B2D}"/>
                </a:ext>
              </a:extLst>
            </p:cNvPr>
            <p:cNvSpPr/>
            <p:nvPr/>
          </p:nvSpPr>
          <p:spPr bwMode="auto">
            <a:xfrm>
              <a:off x="8709482" y="2154585"/>
              <a:ext cx="342398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CODING &amp; MANAGEMENT TOOLS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28" name="Rectangle 27">
              <a:extLst>
                <a:ext uri="{FF2B5EF4-FFF2-40B4-BE49-F238E27FC236}">
                  <a16:creationId xmlns:a16="http://schemas.microsoft.com/office/drawing/2014/main" id="{4C2B77E9-8E6E-5F49-B10A-054FF93B6394}"/>
                </a:ext>
              </a:extLst>
            </p:cNvPr>
            <p:cNvSpPr/>
            <p:nvPr/>
          </p:nvSpPr>
          <p:spPr bwMode="auto">
            <a:xfrm>
              <a:off x="11011024" y="2625875"/>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Azure ML Workbench</a:t>
              </a:r>
            </a:p>
          </p:txBody>
        </p:sp>
        <p:sp>
          <p:nvSpPr>
            <p:cNvPr id="29" name="Rectangle 28">
              <a:extLst>
                <a:ext uri="{FF2B5EF4-FFF2-40B4-BE49-F238E27FC236}">
                  <a16:creationId xmlns:a16="http://schemas.microsoft.com/office/drawing/2014/main" id="{0DF28579-584B-4C4D-B5E2-6FEE783A82EA}"/>
                </a:ext>
              </a:extLst>
            </p:cNvPr>
            <p:cNvSpPr/>
            <p:nvPr/>
          </p:nvSpPr>
          <p:spPr bwMode="auto">
            <a:xfrm>
              <a:off x="8723795" y="4181659"/>
              <a:ext cx="342398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DEEP LEARNING FRAMEWORKS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FB52AC39-C5D8-DA4D-86E6-7C149070A8ED}"/>
                </a:ext>
              </a:extLst>
            </p:cNvPr>
            <p:cNvSpPr/>
            <p:nvPr/>
          </p:nvSpPr>
          <p:spPr bwMode="auto">
            <a:xfrm>
              <a:off x="8870522" y="4684553"/>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Cognitive Toolkit</a:t>
              </a:r>
            </a:p>
          </p:txBody>
        </p:sp>
        <p:sp>
          <p:nvSpPr>
            <p:cNvPr id="31" name="Rectangle 30">
              <a:extLst>
                <a:ext uri="{FF2B5EF4-FFF2-40B4-BE49-F238E27FC236}">
                  <a16:creationId xmlns:a16="http://schemas.microsoft.com/office/drawing/2014/main" id="{D5F2402E-6036-7D40-BA29-334EB3ABC042}"/>
                </a:ext>
              </a:extLst>
            </p:cNvPr>
            <p:cNvSpPr/>
            <p:nvPr/>
          </p:nvSpPr>
          <p:spPr bwMode="auto">
            <a:xfrm>
              <a:off x="9931602" y="4691456"/>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TensorFlow</a:t>
              </a:r>
            </a:p>
          </p:txBody>
        </p:sp>
        <p:sp>
          <p:nvSpPr>
            <p:cNvPr id="32" name="Rectangle 31">
              <a:extLst>
                <a:ext uri="{FF2B5EF4-FFF2-40B4-BE49-F238E27FC236}">
                  <a16:creationId xmlns:a16="http://schemas.microsoft.com/office/drawing/2014/main" id="{4CB32E8D-E840-0341-BD6C-69998ADF822F}"/>
                </a:ext>
              </a:extLst>
            </p:cNvPr>
            <p:cNvSpPr/>
            <p:nvPr/>
          </p:nvSpPr>
          <p:spPr bwMode="auto">
            <a:xfrm>
              <a:off x="10992681" y="4691455"/>
              <a:ext cx="979748"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Caffe</a:t>
              </a:r>
            </a:p>
          </p:txBody>
        </p:sp>
        <p:sp>
          <p:nvSpPr>
            <p:cNvPr id="33" name="Rectangle 32">
              <a:extLst>
                <a:ext uri="{FF2B5EF4-FFF2-40B4-BE49-F238E27FC236}">
                  <a16:creationId xmlns:a16="http://schemas.microsoft.com/office/drawing/2014/main" id="{AC57EEFC-C188-BC42-A158-358CBA135787}"/>
                </a:ext>
              </a:extLst>
            </p:cNvPr>
            <p:cNvSpPr/>
            <p:nvPr/>
          </p:nvSpPr>
          <p:spPr bwMode="auto">
            <a:xfrm>
              <a:off x="8870521" y="5419053"/>
              <a:ext cx="3151343"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Others (Scikit-learn, MXNet, Keras, Gluon…)</a:t>
              </a:r>
            </a:p>
          </p:txBody>
        </p:sp>
        <p:sp>
          <p:nvSpPr>
            <p:cNvPr id="34" name="Rectangle 33">
              <a:extLst>
                <a:ext uri="{FF2B5EF4-FFF2-40B4-BE49-F238E27FC236}">
                  <a16:creationId xmlns:a16="http://schemas.microsoft.com/office/drawing/2014/main" id="{544BE84A-E220-A945-AB2B-C248ADB2C6A9}"/>
                </a:ext>
              </a:extLst>
            </p:cNvPr>
            <p:cNvSpPr/>
            <p:nvPr/>
          </p:nvSpPr>
          <p:spPr bwMode="auto">
            <a:xfrm>
              <a:off x="576637" y="2207754"/>
              <a:ext cx="2463923"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CONVERSATIONAL AI</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5" name="Rectangle 34">
              <a:extLst>
                <a:ext uri="{FF2B5EF4-FFF2-40B4-BE49-F238E27FC236}">
                  <a16:creationId xmlns:a16="http://schemas.microsoft.com/office/drawing/2014/main" id="{1B1FEB5F-C1EF-3A43-8D75-56C98BE6297D}"/>
                </a:ext>
              </a:extLst>
            </p:cNvPr>
            <p:cNvSpPr/>
            <p:nvPr/>
          </p:nvSpPr>
          <p:spPr bwMode="auto">
            <a:xfrm>
              <a:off x="3247091" y="2197118"/>
              <a:ext cx="2613621"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93221" rIns="93221" bIns="93221" numCol="1" spcCol="0" rtlCol="0" fromWordArt="0" anchor="ctr" anchorCtr="0" forceAA="0" compatLnSpc="1">
              <a:prstTxWarp prst="textNoShape">
                <a:avLst/>
              </a:prstTxWarp>
              <a:noAutofit/>
            </a:bodyPr>
            <a:lstStyle/>
            <a:p>
              <a:pPr algn="ctr" defTabSz="931847">
                <a:defRPr/>
              </a:pPr>
              <a:r>
                <a:rPr lang="en-US" sz="1428" kern="0" dirty="0">
                  <a:gradFill>
                    <a:gsLst>
                      <a:gs pos="0">
                        <a:srgbClr val="0078D7">
                          <a:lumMod val="20000"/>
                          <a:lumOff val="80000"/>
                        </a:srgbClr>
                      </a:gs>
                      <a:gs pos="100000">
                        <a:srgbClr val="0078D7">
                          <a:lumMod val="20000"/>
                          <a:lumOff val="80000"/>
                        </a:srgbClr>
                      </a:gs>
                    </a:gsLst>
                    <a:lin ang="5400000" scaled="1"/>
                  </a:gradFill>
                  <a:latin typeface="Segoe UI Semibold" panose="020B0702040204020203" pitchFamily="34" charset="0"/>
                  <a:cs typeface="Segoe UI Semibold" panose="020B0702040204020203" pitchFamily="34" charset="0"/>
                </a:rPr>
                <a:t>TRAINED SERVICES</a:t>
              </a:r>
              <a:endParaRPr lang="en-US" sz="1122"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sp>
          <p:nvSpPr>
            <p:cNvPr id="36" name="Rectangle 35">
              <a:extLst>
                <a:ext uri="{FF2B5EF4-FFF2-40B4-BE49-F238E27FC236}">
                  <a16:creationId xmlns:a16="http://schemas.microsoft.com/office/drawing/2014/main" id="{2B47F7B2-7E9A-0849-A80E-00141D598F59}"/>
                </a:ext>
              </a:extLst>
            </p:cNvPr>
            <p:cNvSpPr/>
            <p:nvPr/>
          </p:nvSpPr>
          <p:spPr bwMode="auto">
            <a:xfrm>
              <a:off x="3247092" y="2635823"/>
              <a:ext cx="2613618"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428" kern="0" dirty="0">
                  <a:gradFill>
                    <a:gsLst>
                      <a:gs pos="0">
                        <a:srgbClr val="FFFFFF"/>
                      </a:gs>
                      <a:gs pos="100000">
                        <a:srgbClr val="FFFFFF"/>
                      </a:gs>
                    </a:gsLst>
                    <a:lin ang="5400000" scaled="0"/>
                  </a:gradFill>
                  <a:latin typeface="Segoe UI Semilight"/>
                  <a:cs typeface="Segoe UI" pitchFamily="34" charset="0"/>
                </a:rPr>
                <a:t>Cognitive Services</a:t>
              </a:r>
            </a:p>
          </p:txBody>
        </p:sp>
        <p:sp>
          <p:nvSpPr>
            <p:cNvPr id="37" name="Rectangle 36">
              <a:extLst>
                <a:ext uri="{FF2B5EF4-FFF2-40B4-BE49-F238E27FC236}">
                  <a16:creationId xmlns:a16="http://schemas.microsoft.com/office/drawing/2014/main" id="{7A7DA1D3-D036-1549-96A5-19E13B07DE51}"/>
                </a:ext>
              </a:extLst>
            </p:cNvPr>
            <p:cNvSpPr/>
            <p:nvPr/>
          </p:nvSpPr>
          <p:spPr bwMode="auto">
            <a:xfrm>
              <a:off x="7626370" y="4649726"/>
              <a:ext cx="7673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750" tIns="146200" rIns="182750" bIns="146200" numCol="1" spcCol="0" rtlCol="0" fromWordArt="0" anchor="ctr" anchorCtr="0" forceAA="0" compatLnSpc="1">
              <a:prstTxWarp prst="textNoShape">
                <a:avLst/>
              </a:prstTxWarp>
              <a:noAutofit/>
            </a:bodyPr>
            <a:lstStyle/>
            <a:p>
              <a:pPr algn="ct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Edge</a:t>
              </a:r>
            </a:p>
          </p:txBody>
        </p:sp>
        <p:sp>
          <p:nvSpPr>
            <p:cNvPr id="38" name="Rectangle 37">
              <a:extLst>
                <a:ext uri="{FF2B5EF4-FFF2-40B4-BE49-F238E27FC236}">
                  <a16:creationId xmlns:a16="http://schemas.microsoft.com/office/drawing/2014/main" id="{D089E89B-24DE-634E-BC5E-F924024AFE5B}"/>
                </a:ext>
              </a:extLst>
            </p:cNvPr>
            <p:cNvSpPr/>
            <p:nvPr/>
          </p:nvSpPr>
          <p:spPr bwMode="auto">
            <a:xfrm>
              <a:off x="9138412" y="3954413"/>
              <a:ext cx="2834017" cy="22529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21" tIns="146200" rIns="93221" bIns="146200" numCol="1" spcCol="0" rtlCol="0" fromWordArt="0" anchor="ctr" anchorCtr="0" forceAA="0" compatLnSpc="1">
              <a:prstTxWarp prst="textNoShape">
                <a:avLst/>
              </a:prstTxWarp>
              <a:noAutofit/>
            </a:bodyPr>
            <a:lstStyle/>
            <a:p>
              <a:pPr defTabSz="931577"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Semilight"/>
                  <a:cs typeface="Segoe UI" pitchFamily="34" charset="0"/>
                </a:rPr>
                <a:t>Others (Pycharm, Jupyter notebooks…)</a:t>
              </a:r>
            </a:p>
          </p:txBody>
        </p:sp>
      </p:grpSp>
      <p:sp>
        <p:nvSpPr>
          <p:cNvPr id="39" name="Title 1">
            <a:extLst>
              <a:ext uri="{FF2B5EF4-FFF2-40B4-BE49-F238E27FC236}">
                <a16:creationId xmlns:a16="http://schemas.microsoft.com/office/drawing/2014/main" id="{1BB583F8-CC38-6549-AD1F-F53F5243256A}"/>
              </a:ext>
            </a:extLst>
          </p:cNvPr>
          <p:cNvSpPr>
            <a:spLocks noGrp="1"/>
          </p:cNvSpPr>
          <p:nvPr>
            <p:ph type="title"/>
          </p:nvPr>
        </p:nvSpPr>
        <p:spPr>
          <a:xfrm>
            <a:off x="766948" y="127620"/>
            <a:ext cx="10515600" cy="905534"/>
          </a:xfrm>
        </p:spPr>
        <p:txBody>
          <a:bodyPr>
            <a:normAutofit/>
          </a:bodyPr>
          <a:lstStyle/>
          <a:p>
            <a:r>
              <a:rPr lang="en-US" dirty="0"/>
              <a:t>Microsoft AI Platform</a:t>
            </a:r>
          </a:p>
        </p:txBody>
      </p:sp>
    </p:spTree>
    <p:extLst>
      <p:ext uri="{BB962C8B-B14F-4D97-AF65-F5344CB8AC3E}">
        <p14:creationId xmlns:p14="http://schemas.microsoft.com/office/powerpoint/2010/main" val="1775406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B349-69B8-463D-8D7E-3210CFE51945}"/>
              </a:ext>
            </a:extLst>
          </p:cNvPr>
          <p:cNvSpPr>
            <a:spLocks noGrp="1"/>
          </p:cNvSpPr>
          <p:nvPr>
            <p:ph type="title"/>
          </p:nvPr>
        </p:nvSpPr>
        <p:spPr>
          <a:xfrm>
            <a:off x="585216" y="2340727"/>
            <a:ext cx="9144000" cy="1191095"/>
          </a:xfrm>
        </p:spPr>
        <p:txBody>
          <a:bodyPr/>
          <a:lstStyle/>
          <a:p>
            <a:r>
              <a:rPr lang="en-US" sz="4000" dirty="0"/>
              <a:t>ML.NET – Baseball Hall Of Fame Prediction</a:t>
            </a:r>
            <a:br>
              <a:rPr lang="en-US" dirty="0"/>
            </a:br>
            <a:r>
              <a:rPr lang="en-US" sz="2800" dirty="0"/>
              <a:t>https://github.com/bartczernicki/baseballhof-macos</a:t>
            </a:r>
            <a:br>
              <a:rPr lang="en-US" sz="2800" dirty="0"/>
            </a:br>
            <a:r>
              <a:rPr lang="en-US" sz="1800" i="1" dirty="0"/>
              <a:t>Build a binary classifier, evaluate performance metrics and export as ONNX format all in .NET Core</a:t>
            </a:r>
            <a:endParaRPr lang="en-US" sz="1800" dirty="0"/>
          </a:p>
        </p:txBody>
      </p:sp>
    </p:spTree>
    <p:extLst>
      <p:ext uri="{BB962C8B-B14F-4D97-AF65-F5344CB8AC3E}">
        <p14:creationId xmlns:p14="http://schemas.microsoft.com/office/powerpoint/2010/main" val="179730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Bring Machine Learning into your database</a:t>
              </a:r>
            </a:p>
          </p:txBody>
        </p:sp>
      </p:grpSp>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Azure SQL Database &amp; SQL Server – Machine Learning Services</a:t>
            </a:r>
          </a:p>
        </p:txBody>
      </p:sp>
      <p:sp>
        <p:nvSpPr>
          <p:cNvPr id="10" name="TextBox 9">
            <a:extLst>
              <a:ext uri="{FF2B5EF4-FFF2-40B4-BE49-F238E27FC236}">
                <a16:creationId xmlns:a16="http://schemas.microsoft.com/office/drawing/2014/main" id="{35E485B6-0311-9549-AF6D-A059BAE91B05}"/>
              </a:ext>
            </a:extLst>
          </p:cNvPr>
          <p:cNvSpPr txBox="1"/>
          <p:nvPr/>
        </p:nvSpPr>
        <p:spPr>
          <a:xfrm>
            <a:off x="2084641" y="5684670"/>
            <a:ext cx="8337173" cy="646331"/>
          </a:xfrm>
          <a:prstGeom prst="rect">
            <a:avLst/>
          </a:prstGeom>
          <a:noFill/>
        </p:spPr>
        <p:txBody>
          <a:bodyPr wrap="square" rtlCol="0">
            <a:spAutoFit/>
          </a:bodyPr>
          <a:lstStyle/>
          <a:p>
            <a:r>
              <a:rPr lang="en-US" dirty="0">
                <a:hlinkClick r:id="rId2"/>
              </a:rPr>
              <a:t>https://docs.microsoft.com/en-us/azure/sql-database/sql-database-connect-query-r</a:t>
            </a:r>
            <a:endParaRPr lang="en-US" dirty="0"/>
          </a:p>
          <a:p>
            <a:endParaRPr lang="en-US" dirty="0"/>
          </a:p>
        </p:txBody>
      </p:sp>
      <p:sp>
        <p:nvSpPr>
          <p:cNvPr id="2" name="TextBox 1">
            <a:extLst>
              <a:ext uri="{FF2B5EF4-FFF2-40B4-BE49-F238E27FC236}">
                <a16:creationId xmlns:a16="http://schemas.microsoft.com/office/drawing/2014/main" id="{58EB9D6D-6318-3248-839A-3ECF449FCB91}"/>
              </a:ext>
            </a:extLst>
          </p:cNvPr>
          <p:cNvSpPr txBox="1"/>
          <p:nvPr/>
        </p:nvSpPr>
        <p:spPr>
          <a:xfrm>
            <a:off x="6774512" y="2510676"/>
            <a:ext cx="49471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Train Models and Perform Machine Learning Inference Directly inside SQL Server</a:t>
            </a:r>
          </a:p>
          <a:p>
            <a:pPr marL="285750" indent="-285750">
              <a:buFont typeface="Arial" panose="020B0604020202020204" pitchFamily="34" charset="0"/>
              <a:buChar char="•"/>
            </a:pPr>
            <a:r>
              <a:rPr lang="en-US" dirty="0"/>
              <a:t>Reduce data movement &amp; take advantage of SQL Server indexes, parallelization, memory management</a:t>
            </a:r>
          </a:p>
          <a:p>
            <a:pPr marL="285750" indent="-285750">
              <a:buFont typeface="Arial" panose="020B0604020202020204" pitchFamily="34" charset="0"/>
              <a:buChar char="•"/>
            </a:pPr>
            <a:r>
              <a:rPr lang="en-US" dirty="0"/>
              <a:t>Machine Learning Services completes the trifecta of model deployment: APIs (Docker), Memory (next to business logic) &amp; Databases</a:t>
            </a:r>
          </a:p>
          <a:p>
            <a:pPr marL="285750" indent="-285750">
              <a:buFont typeface="Arial" panose="020B0604020202020204" pitchFamily="34" charset="0"/>
              <a:buChar char="•"/>
            </a:pPr>
            <a:endParaRPr lang="en-US" dirty="0"/>
          </a:p>
        </p:txBody>
      </p:sp>
      <p:pic>
        <p:nvPicPr>
          <p:cNvPr id="5124" name="Picture 4" descr="Image result for azure sql database">
            <a:extLst>
              <a:ext uri="{FF2B5EF4-FFF2-40B4-BE49-F238E27FC236}">
                <a16:creationId xmlns:a16="http://schemas.microsoft.com/office/drawing/2014/main" id="{E59FD3C8-7CD0-4641-8491-BE3934A86AF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65301" y="1541460"/>
            <a:ext cx="3552188" cy="3552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4428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B349-69B8-463D-8D7E-3210CFE51945}"/>
              </a:ext>
            </a:extLst>
          </p:cNvPr>
          <p:cNvSpPr>
            <a:spLocks noGrp="1"/>
          </p:cNvSpPr>
          <p:nvPr>
            <p:ph type="title"/>
          </p:nvPr>
        </p:nvSpPr>
        <p:spPr>
          <a:xfrm>
            <a:off x="585216" y="2728525"/>
            <a:ext cx="9144000" cy="803297"/>
          </a:xfrm>
        </p:spPr>
        <p:txBody>
          <a:bodyPr/>
          <a:lstStyle/>
          <a:p>
            <a:r>
              <a:rPr lang="en-US" sz="4000" dirty="0"/>
              <a:t>Azure SQL Database – Model Ensemble Demo</a:t>
            </a:r>
            <a:br>
              <a:rPr lang="en-US" dirty="0"/>
            </a:br>
            <a:r>
              <a:rPr lang="en-US" sz="1800" i="1" dirty="0"/>
              <a:t>Build and evaluate a simple ensemble model inside SQL Server Database</a:t>
            </a:r>
            <a:endParaRPr lang="en-US" sz="1800" dirty="0"/>
          </a:p>
        </p:txBody>
      </p:sp>
    </p:spTree>
    <p:extLst>
      <p:ext uri="{BB962C8B-B14F-4D97-AF65-F5344CB8AC3E}">
        <p14:creationId xmlns:p14="http://schemas.microsoft.com/office/powerpoint/2010/main" val="75983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Bring AI to Everyone with a end-to-end scalable trusted platform</a:t>
              </a:r>
            </a:p>
          </p:txBody>
        </p:sp>
      </p:grpSp>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Azure Machine Learning service</a:t>
            </a:r>
          </a:p>
        </p:txBody>
      </p:sp>
      <p:sp>
        <p:nvSpPr>
          <p:cNvPr id="10" name="TextBox 9">
            <a:extLst>
              <a:ext uri="{FF2B5EF4-FFF2-40B4-BE49-F238E27FC236}">
                <a16:creationId xmlns:a16="http://schemas.microsoft.com/office/drawing/2014/main" id="{35E485B6-0311-9549-AF6D-A059BAE91B05}"/>
              </a:ext>
            </a:extLst>
          </p:cNvPr>
          <p:cNvSpPr txBox="1"/>
          <p:nvPr/>
        </p:nvSpPr>
        <p:spPr>
          <a:xfrm>
            <a:off x="398587" y="5684670"/>
            <a:ext cx="6846270" cy="369332"/>
          </a:xfrm>
          <a:prstGeom prst="rect">
            <a:avLst/>
          </a:prstGeom>
          <a:noFill/>
        </p:spPr>
        <p:txBody>
          <a:bodyPr wrap="square" rtlCol="0">
            <a:spAutoFit/>
          </a:bodyPr>
          <a:lstStyle/>
          <a:p>
            <a:r>
              <a:rPr lang="en-US" dirty="0">
                <a:hlinkClick r:id="rId2"/>
              </a:rPr>
              <a:t>https://azure.microsoft.com/en-us/services/machine-learning-service/</a:t>
            </a:r>
            <a:endParaRPr lang="en-US" dirty="0"/>
          </a:p>
        </p:txBody>
      </p:sp>
      <p:sp>
        <p:nvSpPr>
          <p:cNvPr id="7" name="Rectangle 6">
            <a:extLst>
              <a:ext uri="{FF2B5EF4-FFF2-40B4-BE49-F238E27FC236}">
                <a16:creationId xmlns:a16="http://schemas.microsoft.com/office/drawing/2014/main" id="{51DF7EB7-ADD4-2148-8343-0F162AF63CF0}"/>
              </a:ext>
            </a:extLst>
          </p:cNvPr>
          <p:cNvSpPr/>
          <p:nvPr/>
        </p:nvSpPr>
        <p:spPr>
          <a:xfrm>
            <a:off x="5977217" y="3244334"/>
            <a:ext cx="237566" cy="369332"/>
          </a:xfrm>
          <a:prstGeom prst="rect">
            <a:avLst/>
          </a:prstGeom>
        </p:spPr>
        <p:txBody>
          <a:bodyPr wrap="none">
            <a:spAutoFit/>
          </a:bodyPr>
          <a:lstStyle/>
          <a:p>
            <a:r>
              <a:rPr lang="en-US" dirty="0"/>
              <a:t> </a:t>
            </a:r>
          </a:p>
        </p:txBody>
      </p:sp>
      <p:sp>
        <p:nvSpPr>
          <p:cNvPr id="8" name="Rectangle 7">
            <a:extLst>
              <a:ext uri="{FF2B5EF4-FFF2-40B4-BE49-F238E27FC236}">
                <a16:creationId xmlns:a16="http://schemas.microsoft.com/office/drawing/2014/main" id="{7D141217-0E36-5D42-B634-C4DF280F26BF}"/>
              </a:ext>
            </a:extLst>
          </p:cNvPr>
          <p:cNvSpPr/>
          <p:nvPr/>
        </p:nvSpPr>
        <p:spPr>
          <a:xfrm>
            <a:off x="5977217" y="3244334"/>
            <a:ext cx="237566" cy="369332"/>
          </a:xfrm>
          <a:prstGeom prst="rect">
            <a:avLst/>
          </a:prstGeom>
        </p:spPr>
        <p:txBody>
          <a:bodyPr wrap="none">
            <a:spAutoFit/>
          </a:bodyPr>
          <a:lstStyle/>
          <a:p>
            <a:r>
              <a:rPr lang="en-US" dirty="0"/>
              <a:t> </a:t>
            </a:r>
          </a:p>
        </p:txBody>
      </p:sp>
      <p:sp>
        <p:nvSpPr>
          <p:cNvPr id="11" name="Rectangle 10">
            <a:extLst>
              <a:ext uri="{FF2B5EF4-FFF2-40B4-BE49-F238E27FC236}">
                <a16:creationId xmlns:a16="http://schemas.microsoft.com/office/drawing/2014/main" id="{457F354B-585B-3A4F-B5D7-95A19EA4026C}"/>
              </a:ext>
            </a:extLst>
          </p:cNvPr>
          <p:cNvSpPr/>
          <p:nvPr/>
        </p:nvSpPr>
        <p:spPr>
          <a:xfrm>
            <a:off x="5977217" y="3244334"/>
            <a:ext cx="237566" cy="369332"/>
          </a:xfrm>
          <a:prstGeom prst="rect">
            <a:avLst/>
          </a:prstGeom>
        </p:spPr>
        <p:txBody>
          <a:bodyPr wrap="none">
            <a:spAutoFit/>
          </a:bodyPr>
          <a:lstStyle/>
          <a:p>
            <a:r>
              <a:rPr lang="en-US" dirty="0"/>
              <a:t> </a:t>
            </a:r>
          </a:p>
        </p:txBody>
      </p:sp>
      <p:grpSp>
        <p:nvGrpSpPr>
          <p:cNvPr id="13" name="Graphic 4">
            <a:extLst>
              <a:ext uri="{FF2B5EF4-FFF2-40B4-BE49-F238E27FC236}">
                <a16:creationId xmlns:a16="http://schemas.microsoft.com/office/drawing/2014/main" id="{5C2D8092-D099-144F-BA4A-405D72A88954}"/>
              </a:ext>
            </a:extLst>
          </p:cNvPr>
          <p:cNvGrpSpPr/>
          <p:nvPr/>
        </p:nvGrpSpPr>
        <p:grpSpPr>
          <a:xfrm>
            <a:off x="2391809" y="2899020"/>
            <a:ext cx="1864311" cy="1912961"/>
            <a:chOff x="11448302" y="6116320"/>
            <a:chExt cx="515552" cy="545879"/>
          </a:xfrm>
        </p:grpSpPr>
        <p:sp>
          <p:nvSpPr>
            <p:cNvPr id="14" name="Freeform: Shape 14">
              <a:extLst>
                <a:ext uri="{FF2B5EF4-FFF2-40B4-BE49-F238E27FC236}">
                  <a16:creationId xmlns:a16="http://schemas.microsoft.com/office/drawing/2014/main" id="{52744716-AB04-9E4B-B283-F0C02B0779F9}"/>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defTabSz="932597">
                <a:defRPr/>
              </a:pPr>
              <a:endParaRPr lang="en-IN" sz="1836" dirty="0">
                <a:solidFill>
                  <a:srgbClr val="505050"/>
                </a:solidFill>
                <a:latin typeface="Segoe UI Semilight"/>
              </a:endParaRPr>
            </a:p>
          </p:txBody>
        </p:sp>
        <p:sp>
          <p:nvSpPr>
            <p:cNvPr id="15" name="Freeform: Shape 15">
              <a:extLst>
                <a:ext uri="{FF2B5EF4-FFF2-40B4-BE49-F238E27FC236}">
                  <a16:creationId xmlns:a16="http://schemas.microsoft.com/office/drawing/2014/main" id="{F6ADA408-4E44-AE49-84F3-FAE65ADC77D9}"/>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defTabSz="932597">
                <a:defRPr/>
              </a:pPr>
              <a:endParaRPr lang="en-IN" sz="1836" dirty="0">
                <a:solidFill>
                  <a:srgbClr val="505050"/>
                </a:solidFill>
                <a:latin typeface="Segoe UI Semilight"/>
              </a:endParaRPr>
            </a:p>
          </p:txBody>
        </p:sp>
        <p:sp>
          <p:nvSpPr>
            <p:cNvPr id="16" name="Freeform: Shape 16">
              <a:extLst>
                <a:ext uri="{FF2B5EF4-FFF2-40B4-BE49-F238E27FC236}">
                  <a16:creationId xmlns:a16="http://schemas.microsoft.com/office/drawing/2014/main" id="{A3FD20A2-DB3F-1C43-AF7A-D98420EAFB30}"/>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defTabSz="932597">
                <a:defRPr/>
              </a:pPr>
              <a:endParaRPr lang="en-IN" sz="1836" dirty="0">
                <a:solidFill>
                  <a:srgbClr val="505050"/>
                </a:solidFill>
                <a:latin typeface="Segoe UI Semilight"/>
              </a:endParaRPr>
            </a:p>
          </p:txBody>
        </p:sp>
        <p:sp>
          <p:nvSpPr>
            <p:cNvPr id="17" name="Freeform: Shape 17">
              <a:extLst>
                <a:ext uri="{FF2B5EF4-FFF2-40B4-BE49-F238E27FC236}">
                  <a16:creationId xmlns:a16="http://schemas.microsoft.com/office/drawing/2014/main" id="{8D2BD4B3-ACA4-4043-99B1-29BF139AFE6C}"/>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defTabSz="932597">
                <a:defRPr/>
              </a:pPr>
              <a:endParaRPr lang="en-IN" sz="1836" dirty="0">
                <a:solidFill>
                  <a:srgbClr val="505050"/>
                </a:solidFill>
                <a:latin typeface="Segoe UI Semilight"/>
              </a:endParaRPr>
            </a:p>
          </p:txBody>
        </p:sp>
      </p:grpSp>
      <p:grpSp>
        <p:nvGrpSpPr>
          <p:cNvPr id="18" name="Group 17">
            <a:extLst>
              <a:ext uri="{FF2B5EF4-FFF2-40B4-BE49-F238E27FC236}">
                <a16:creationId xmlns:a16="http://schemas.microsoft.com/office/drawing/2014/main" id="{F0D431C4-247C-0F41-B848-7946A577EEE6}"/>
              </a:ext>
            </a:extLst>
          </p:cNvPr>
          <p:cNvGrpSpPr/>
          <p:nvPr/>
        </p:nvGrpSpPr>
        <p:grpSpPr>
          <a:xfrm>
            <a:off x="7775094" y="1732801"/>
            <a:ext cx="4104115" cy="4096446"/>
            <a:chOff x="6760399" y="1859681"/>
            <a:chExt cx="4024007" cy="4016488"/>
          </a:xfrm>
        </p:grpSpPr>
        <p:sp>
          <p:nvSpPr>
            <p:cNvPr id="19" name="Oval 18">
              <a:extLst>
                <a:ext uri="{FF2B5EF4-FFF2-40B4-BE49-F238E27FC236}">
                  <a16:creationId xmlns:a16="http://schemas.microsoft.com/office/drawing/2014/main" id="{37B841B5-0F4A-5241-874E-833FD6AC9A8E}"/>
                </a:ext>
              </a:extLst>
            </p:cNvPr>
            <p:cNvSpPr/>
            <p:nvPr/>
          </p:nvSpPr>
          <p:spPr bwMode="auto">
            <a:xfrm>
              <a:off x="6826028" y="1925310"/>
              <a:ext cx="748300" cy="74830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Arc 19">
              <a:extLst>
                <a:ext uri="{FF2B5EF4-FFF2-40B4-BE49-F238E27FC236}">
                  <a16:creationId xmlns:a16="http://schemas.microsoft.com/office/drawing/2014/main" id="{654D90B7-91B7-3C43-8E6B-79668E0DEB68}"/>
                </a:ext>
              </a:extLst>
            </p:cNvPr>
            <p:cNvSpPr/>
            <p:nvPr/>
          </p:nvSpPr>
          <p:spPr bwMode="auto">
            <a:xfrm flipV="1">
              <a:off x="6760399" y="1859681"/>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78BE4C7C-D06A-FC44-B463-F54F26160CAC}"/>
                </a:ext>
              </a:extLst>
            </p:cNvPr>
            <p:cNvCxnSpPr>
              <a:cxnSpLocks/>
              <a:stCxn id="20" idx="2"/>
            </p:cNvCxnSpPr>
            <p:nvPr/>
          </p:nvCxnSpPr>
          <p:spPr>
            <a:xfrm>
              <a:off x="7639957" y="2299460"/>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585C95-6372-AB4F-BC09-E9E9820ADCE1}"/>
                </a:ext>
              </a:extLst>
            </p:cNvPr>
            <p:cNvCxnSpPr>
              <a:cxnSpLocks/>
              <a:stCxn id="20" idx="0"/>
            </p:cNvCxnSpPr>
            <p:nvPr/>
          </p:nvCxnSpPr>
          <p:spPr>
            <a:xfrm>
              <a:off x="7200178" y="2739239"/>
              <a:ext cx="0" cy="313693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EAB2B90-CF4E-1B49-AAF4-CF3A41F0DE9B}"/>
                </a:ext>
              </a:extLst>
            </p:cNvPr>
            <p:cNvSpPr/>
            <p:nvPr/>
          </p:nvSpPr>
          <p:spPr bwMode="auto">
            <a:xfrm>
              <a:off x="7662492" y="2067417"/>
              <a:ext cx="2814119" cy="219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1428" dirty="0">
                  <a:solidFill>
                    <a:srgbClr val="0078D7"/>
                  </a:solidFill>
                  <a:latin typeface="Segoe UI Semibold" panose="020B0702040204020203" pitchFamily="34" charset="0"/>
                  <a:ea typeface="Segoe UI" pitchFamily="34" charset="0"/>
                  <a:cs typeface="Segoe UI Semibold" panose="020B0702040204020203" pitchFamily="34" charset="0"/>
                </a:rPr>
                <a:t>Built with your needs in mind</a:t>
              </a:r>
            </a:p>
          </p:txBody>
        </p:sp>
        <p:sp>
          <p:nvSpPr>
            <p:cNvPr id="24" name="Rectangle 23">
              <a:extLst>
                <a:ext uri="{FF2B5EF4-FFF2-40B4-BE49-F238E27FC236}">
                  <a16:creationId xmlns:a16="http://schemas.microsoft.com/office/drawing/2014/main" id="{80DE40FB-1434-E440-875A-5158B93DBA5D}"/>
                </a:ext>
              </a:extLst>
            </p:cNvPr>
            <p:cNvSpPr/>
            <p:nvPr/>
          </p:nvSpPr>
          <p:spPr bwMode="auto">
            <a:xfrm>
              <a:off x="7421745" y="5417933"/>
              <a:ext cx="3017520" cy="188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1224" dirty="0">
                  <a:solidFill>
                    <a:srgbClr val="505050"/>
                  </a:solidFill>
                  <a:latin typeface="Segoe UI Semilight"/>
                  <a:ea typeface="Segoe UI" pitchFamily="34" charset="0"/>
                  <a:cs typeface="Segoe UI" pitchFamily="34" charset="0"/>
                </a:rPr>
                <a:t>Support for open source frameworks</a:t>
              </a:r>
            </a:p>
          </p:txBody>
        </p:sp>
        <p:sp>
          <p:nvSpPr>
            <p:cNvPr id="25" name="Oval 24">
              <a:extLst>
                <a:ext uri="{FF2B5EF4-FFF2-40B4-BE49-F238E27FC236}">
                  <a16:creationId xmlns:a16="http://schemas.microsoft.com/office/drawing/2014/main" id="{7DD529BE-2320-9A43-869F-97070876002F}"/>
                </a:ext>
              </a:extLst>
            </p:cNvPr>
            <p:cNvSpPr/>
            <p:nvPr/>
          </p:nvSpPr>
          <p:spPr bwMode="auto">
            <a:xfrm>
              <a:off x="7151769" y="29246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1836" dirty="0">
                <a:solidFill>
                  <a:srgbClr val="505050"/>
                </a:soli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A6BA900F-C08D-F94B-A430-7F9851FD5E64}"/>
                </a:ext>
              </a:extLst>
            </p:cNvPr>
            <p:cNvSpPr/>
            <p:nvPr/>
          </p:nvSpPr>
          <p:spPr bwMode="auto">
            <a:xfrm>
              <a:off x="7438108" y="3387031"/>
              <a:ext cx="3017520" cy="188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1224" dirty="0">
                  <a:solidFill>
                    <a:srgbClr val="505050"/>
                  </a:solidFill>
                  <a:latin typeface="Segoe UI Semilight"/>
                  <a:ea typeface="Segoe UI" pitchFamily="34" charset="0"/>
                  <a:cs typeface="Segoe UI" pitchFamily="34" charset="0"/>
                </a:rPr>
                <a:t>Managed compute</a:t>
              </a:r>
            </a:p>
          </p:txBody>
        </p:sp>
        <p:sp>
          <p:nvSpPr>
            <p:cNvPr id="27" name="Oval 26">
              <a:extLst>
                <a:ext uri="{FF2B5EF4-FFF2-40B4-BE49-F238E27FC236}">
                  <a16:creationId xmlns:a16="http://schemas.microsoft.com/office/drawing/2014/main" id="{2CE5445F-5C13-8640-BF13-2E84519D481F}"/>
                </a:ext>
              </a:extLst>
            </p:cNvPr>
            <p:cNvSpPr/>
            <p:nvPr/>
          </p:nvSpPr>
          <p:spPr bwMode="auto">
            <a:xfrm>
              <a:off x="7151769" y="343281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1836" dirty="0">
                <a:solidFill>
                  <a:srgbClr val="505050"/>
                </a:solidFill>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630DD1DB-4C2C-5F47-B239-6AD3ED6CF354}"/>
                </a:ext>
              </a:extLst>
            </p:cNvPr>
            <p:cNvSpPr/>
            <p:nvPr/>
          </p:nvSpPr>
          <p:spPr bwMode="auto">
            <a:xfrm>
              <a:off x="7151769" y="394094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1836" dirty="0">
                <a:solidFill>
                  <a:srgbClr val="505050"/>
                </a:soli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8284911-8E57-AA41-98DE-0AC38EE74B9C}"/>
                </a:ext>
              </a:extLst>
            </p:cNvPr>
            <p:cNvSpPr/>
            <p:nvPr/>
          </p:nvSpPr>
          <p:spPr bwMode="auto">
            <a:xfrm>
              <a:off x="7438108" y="3895166"/>
              <a:ext cx="3017520" cy="188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1224" dirty="0">
                  <a:solidFill>
                    <a:srgbClr val="505050"/>
                  </a:solidFill>
                  <a:latin typeface="Segoe UI Semilight"/>
                  <a:ea typeface="Segoe UI" pitchFamily="34" charset="0"/>
                  <a:cs typeface="Segoe UI" pitchFamily="34" charset="0"/>
                </a:rPr>
                <a:t>DevOps for machine learning</a:t>
              </a:r>
            </a:p>
          </p:txBody>
        </p:sp>
        <p:sp>
          <p:nvSpPr>
            <p:cNvPr id="30" name="Oval 29">
              <a:extLst>
                <a:ext uri="{FF2B5EF4-FFF2-40B4-BE49-F238E27FC236}">
                  <a16:creationId xmlns:a16="http://schemas.microsoft.com/office/drawing/2014/main" id="{3ABC92EA-AFCC-CA40-89BA-C86A51C9C751}"/>
                </a:ext>
              </a:extLst>
            </p:cNvPr>
            <p:cNvSpPr/>
            <p:nvPr/>
          </p:nvSpPr>
          <p:spPr bwMode="auto">
            <a:xfrm>
              <a:off x="7151769" y="444908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1836" dirty="0">
                <a:solidFill>
                  <a:srgbClr val="505050"/>
                </a:solidFill>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89A95121-EEB5-7841-A309-7EC49DCFFB61}"/>
                </a:ext>
              </a:extLst>
            </p:cNvPr>
            <p:cNvSpPr/>
            <p:nvPr/>
          </p:nvSpPr>
          <p:spPr bwMode="auto">
            <a:xfrm>
              <a:off x="7438108" y="4403301"/>
              <a:ext cx="3017520" cy="188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1224" dirty="0">
                  <a:solidFill>
                    <a:srgbClr val="505050"/>
                  </a:solidFill>
                  <a:latin typeface="Segoe UI Semilight"/>
                  <a:ea typeface="Segoe UI" pitchFamily="34" charset="0"/>
                  <a:cs typeface="Segoe UI" pitchFamily="34" charset="0"/>
                </a:rPr>
                <a:t>Simple deployment</a:t>
              </a:r>
            </a:p>
          </p:txBody>
        </p:sp>
        <p:sp>
          <p:nvSpPr>
            <p:cNvPr id="32" name="Oval 31">
              <a:extLst>
                <a:ext uri="{FF2B5EF4-FFF2-40B4-BE49-F238E27FC236}">
                  <a16:creationId xmlns:a16="http://schemas.microsoft.com/office/drawing/2014/main" id="{ADBCFFC5-4F27-D44D-B37F-D2B0F1F907FF}"/>
                </a:ext>
              </a:extLst>
            </p:cNvPr>
            <p:cNvSpPr/>
            <p:nvPr/>
          </p:nvSpPr>
          <p:spPr bwMode="auto">
            <a:xfrm>
              <a:off x="7151769" y="495721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1836" dirty="0">
                <a:solidFill>
                  <a:srgbClr val="505050"/>
                </a:solidFill>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544DE1-B477-8A4E-8A61-28EC9B61F824}"/>
                </a:ext>
              </a:extLst>
            </p:cNvPr>
            <p:cNvSpPr/>
            <p:nvPr/>
          </p:nvSpPr>
          <p:spPr bwMode="auto">
            <a:xfrm>
              <a:off x="7438108" y="4911436"/>
              <a:ext cx="3017520" cy="188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1224" dirty="0">
                  <a:solidFill>
                    <a:srgbClr val="505050"/>
                  </a:solidFill>
                  <a:latin typeface="Segoe UI Semilight"/>
                  <a:ea typeface="Segoe UI" pitchFamily="34" charset="0"/>
                  <a:cs typeface="Segoe UI" pitchFamily="34" charset="0"/>
                </a:rPr>
                <a:t>Tool agnostic Python SDK</a:t>
              </a:r>
            </a:p>
          </p:txBody>
        </p:sp>
        <p:sp>
          <p:nvSpPr>
            <p:cNvPr id="34" name="Oval 33">
              <a:extLst>
                <a:ext uri="{FF2B5EF4-FFF2-40B4-BE49-F238E27FC236}">
                  <a16:creationId xmlns:a16="http://schemas.microsoft.com/office/drawing/2014/main" id="{B349F017-3740-7E4D-A8C0-F0F1BDA90E8D}"/>
                </a:ext>
              </a:extLst>
            </p:cNvPr>
            <p:cNvSpPr/>
            <p:nvPr/>
          </p:nvSpPr>
          <p:spPr bwMode="auto">
            <a:xfrm>
              <a:off x="7151769" y="546535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1836" dirty="0">
                <a:solidFill>
                  <a:srgbClr val="505050"/>
                </a:solidFill>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31D931B5-3859-1248-BD06-F98C03217225}"/>
                </a:ext>
              </a:extLst>
            </p:cNvPr>
            <p:cNvSpPr/>
            <p:nvPr/>
          </p:nvSpPr>
          <p:spPr bwMode="auto">
            <a:xfrm>
              <a:off x="7421745" y="2886935"/>
              <a:ext cx="3017520" cy="188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51028" fontAlgn="base">
                <a:spcBef>
                  <a:spcPct val="0"/>
                </a:spcBef>
                <a:spcAft>
                  <a:spcPct val="0"/>
                </a:spcAft>
                <a:defRPr/>
              </a:pPr>
              <a:r>
                <a:rPr lang="en-US" sz="1224" dirty="0">
                  <a:solidFill>
                    <a:srgbClr val="505050"/>
                  </a:solidFill>
                  <a:latin typeface="Segoe UI Semilight"/>
                  <a:ea typeface="Segoe UI" pitchFamily="34" charset="0"/>
                  <a:cs typeface="Segoe UI" pitchFamily="34" charset="0"/>
                </a:rPr>
                <a:t>Automated machine learning</a:t>
              </a:r>
            </a:p>
          </p:txBody>
        </p:sp>
        <p:sp>
          <p:nvSpPr>
            <p:cNvPr id="36" name="Freeform 96" title="Icon of a gear with a wrench">
              <a:extLst>
                <a:ext uri="{FF2B5EF4-FFF2-40B4-BE49-F238E27FC236}">
                  <a16:creationId xmlns:a16="http://schemas.microsoft.com/office/drawing/2014/main" id="{58F2F00D-906A-A34E-8E0E-3E7E2973F2B8}"/>
                </a:ext>
              </a:extLst>
            </p:cNvPr>
            <p:cNvSpPr>
              <a:spLocks noChangeAspect="1" noEditPoints="1"/>
            </p:cNvSpPr>
            <p:nvPr/>
          </p:nvSpPr>
          <p:spPr bwMode="auto">
            <a:xfrm>
              <a:off x="6987276" y="2103429"/>
              <a:ext cx="425804" cy="3920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8896141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Azure Machine Learning service – Full Platform</a:t>
            </a:r>
          </a:p>
        </p:txBody>
      </p:sp>
      <p:sp>
        <p:nvSpPr>
          <p:cNvPr id="37" name="Rounded Rectangle 36">
            <a:extLst>
              <a:ext uri="{FF2B5EF4-FFF2-40B4-BE49-F238E27FC236}">
                <a16:creationId xmlns:a16="http://schemas.microsoft.com/office/drawing/2014/main" id="{08823ADF-9AA0-4641-BA7E-EA87943EBF57}"/>
              </a:ext>
            </a:extLst>
          </p:cNvPr>
          <p:cNvSpPr/>
          <p:nvPr/>
        </p:nvSpPr>
        <p:spPr bwMode="auto">
          <a:xfrm>
            <a:off x="281339" y="2230725"/>
            <a:ext cx="11710792" cy="4627275"/>
          </a:xfrm>
          <a:prstGeom prst="roundRect">
            <a:avLst>
              <a:gd name="adj" fmla="val 6387"/>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Build AI – Azure Machine Learning Services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BC79A00-9EEE-6541-B0B7-F78B14988816}"/>
              </a:ext>
            </a:extLst>
          </p:cNvPr>
          <p:cNvSpPr/>
          <p:nvPr/>
        </p:nvSpPr>
        <p:spPr bwMode="auto">
          <a:xfrm>
            <a:off x="6936460" y="5938901"/>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6E070ADE-12BB-CC4A-BBDB-DCB841961F4A}"/>
              </a:ext>
            </a:extLst>
          </p:cNvPr>
          <p:cNvSpPr/>
          <p:nvPr/>
        </p:nvSpPr>
        <p:spPr bwMode="auto">
          <a:xfrm>
            <a:off x="6930982" y="4878958"/>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467947B5-78BE-194C-BB73-7ED13980B373}"/>
              </a:ext>
            </a:extLst>
          </p:cNvPr>
          <p:cNvSpPr/>
          <p:nvPr/>
        </p:nvSpPr>
        <p:spPr bwMode="auto">
          <a:xfrm>
            <a:off x="6936460" y="3867179"/>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6EE22EB3-0427-434C-BD0E-E7990019B84F}"/>
              </a:ext>
            </a:extLst>
          </p:cNvPr>
          <p:cNvGrpSpPr/>
          <p:nvPr/>
        </p:nvGrpSpPr>
        <p:grpSpPr>
          <a:xfrm>
            <a:off x="7255867" y="3952379"/>
            <a:ext cx="1020340" cy="674992"/>
            <a:chOff x="7286594" y="4073701"/>
            <a:chExt cx="1070924" cy="841034"/>
          </a:xfrm>
        </p:grpSpPr>
        <p:grpSp>
          <p:nvGrpSpPr>
            <p:cNvPr id="42" name="Group 41">
              <a:extLst>
                <a:ext uri="{FF2B5EF4-FFF2-40B4-BE49-F238E27FC236}">
                  <a16:creationId xmlns:a16="http://schemas.microsoft.com/office/drawing/2014/main" id="{49CD697E-4BCA-734F-B075-8146A1D4E334}"/>
                </a:ext>
              </a:extLst>
            </p:cNvPr>
            <p:cNvGrpSpPr/>
            <p:nvPr/>
          </p:nvGrpSpPr>
          <p:grpSpPr>
            <a:xfrm>
              <a:off x="7605655" y="4073701"/>
              <a:ext cx="432803" cy="480989"/>
              <a:chOff x="2378131" y="1581496"/>
              <a:chExt cx="552649" cy="614178"/>
            </a:xfrm>
            <a:solidFill>
              <a:schemeClr val="bg1"/>
            </a:solidFill>
          </p:grpSpPr>
          <p:sp>
            <p:nvSpPr>
              <p:cNvPr id="44" name="Freeform: Shape 208">
                <a:extLst>
                  <a:ext uri="{FF2B5EF4-FFF2-40B4-BE49-F238E27FC236}">
                    <a16:creationId xmlns:a16="http://schemas.microsoft.com/office/drawing/2014/main" id="{07D2AE46-D516-174E-AF40-0C3899A7BFF5}"/>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Shape 209">
                <a:extLst>
                  <a:ext uri="{FF2B5EF4-FFF2-40B4-BE49-F238E27FC236}">
                    <a16:creationId xmlns:a16="http://schemas.microsoft.com/office/drawing/2014/main" id="{5753D6E6-CEBF-EB49-B8A7-D8532AD95C9F}"/>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Shape 210">
                <a:extLst>
                  <a:ext uri="{FF2B5EF4-FFF2-40B4-BE49-F238E27FC236}">
                    <a16:creationId xmlns:a16="http://schemas.microsoft.com/office/drawing/2014/main" id="{450180BF-D541-8444-A8EE-126346D66F33}"/>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Shape 211">
                <a:extLst>
                  <a:ext uri="{FF2B5EF4-FFF2-40B4-BE49-F238E27FC236}">
                    <a16:creationId xmlns:a16="http://schemas.microsoft.com/office/drawing/2014/main" id="{AC4C7B8D-EDAB-5E4E-9349-4051038B82F0}"/>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Shape 212">
                <a:extLst>
                  <a:ext uri="{FF2B5EF4-FFF2-40B4-BE49-F238E27FC236}">
                    <a16:creationId xmlns:a16="http://schemas.microsoft.com/office/drawing/2014/main" id="{F72E8EC5-4449-A643-9F75-ACC7ED4B2BF9}"/>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Shape 213">
                <a:extLst>
                  <a:ext uri="{FF2B5EF4-FFF2-40B4-BE49-F238E27FC236}">
                    <a16:creationId xmlns:a16="http://schemas.microsoft.com/office/drawing/2014/main" id="{1007E93E-0A7C-454A-AFEA-BAFDA7342BDA}"/>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7D8F4EC0-F567-4744-93B1-367D4BDF5FCD}"/>
                </a:ext>
              </a:extLst>
            </p:cNvPr>
            <p:cNvSpPr txBox="1"/>
            <p:nvPr/>
          </p:nvSpPr>
          <p:spPr>
            <a:xfrm>
              <a:off x="7286594" y="4573103"/>
              <a:ext cx="1070924"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Databricks</a:t>
              </a:r>
            </a:p>
          </p:txBody>
        </p:sp>
      </p:grpSp>
      <p:grpSp>
        <p:nvGrpSpPr>
          <p:cNvPr id="50" name="Group 49">
            <a:extLst>
              <a:ext uri="{FF2B5EF4-FFF2-40B4-BE49-F238E27FC236}">
                <a16:creationId xmlns:a16="http://schemas.microsoft.com/office/drawing/2014/main" id="{62FCEA20-ACF1-DC42-8990-E4DD7E73A165}"/>
              </a:ext>
            </a:extLst>
          </p:cNvPr>
          <p:cNvGrpSpPr/>
          <p:nvPr/>
        </p:nvGrpSpPr>
        <p:grpSpPr>
          <a:xfrm>
            <a:off x="7567549" y="4948657"/>
            <a:ext cx="694190" cy="686871"/>
            <a:chOff x="7627142" y="2130188"/>
            <a:chExt cx="2275048" cy="2275044"/>
          </a:xfrm>
        </p:grpSpPr>
        <p:grpSp>
          <p:nvGrpSpPr>
            <p:cNvPr id="51" name="Group 50">
              <a:extLst>
                <a:ext uri="{FF2B5EF4-FFF2-40B4-BE49-F238E27FC236}">
                  <a16:creationId xmlns:a16="http://schemas.microsoft.com/office/drawing/2014/main" id="{6489FD68-5E20-6947-B7C5-65939FB1735F}"/>
                </a:ext>
              </a:extLst>
            </p:cNvPr>
            <p:cNvGrpSpPr/>
            <p:nvPr/>
          </p:nvGrpSpPr>
          <p:grpSpPr>
            <a:xfrm>
              <a:off x="7627142" y="2130188"/>
              <a:ext cx="2275048" cy="2275044"/>
              <a:chOff x="7675552" y="2178598"/>
              <a:chExt cx="2178228" cy="2178224"/>
            </a:xfrm>
          </p:grpSpPr>
          <p:sp>
            <p:nvSpPr>
              <p:cNvPr id="53" name="Freeform 13">
                <a:extLst>
                  <a:ext uri="{FF2B5EF4-FFF2-40B4-BE49-F238E27FC236}">
                    <a16:creationId xmlns:a16="http://schemas.microsoft.com/office/drawing/2014/main" id="{5B118916-5D2D-2849-8C8B-986D82A00D2E}"/>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54" name="Freeform 14">
                <a:extLst>
                  <a:ext uri="{FF2B5EF4-FFF2-40B4-BE49-F238E27FC236}">
                    <a16:creationId xmlns:a16="http://schemas.microsoft.com/office/drawing/2014/main" id="{5567D987-7355-D64A-9E30-C2D03AE1B6DA}"/>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52" name="TextBox 51">
              <a:extLst>
                <a:ext uri="{FF2B5EF4-FFF2-40B4-BE49-F238E27FC236}">
                  <a16:creationId xmlns:a16="http://schemas.microsoft.com/office/drawing/2014/main" id="{E7459617-ED6F-7F4D-87C9-BE3DC5280EDA}"/>
                </a:ext>
              </a:extLst>
            </p:cNvPr>
            <p:cNvSpPr txBox="1"/>
            <p:nvPr/>
          </p:nvSpPr>
          <p:spPr>
            <a:xfrm>
              <a:off x="7928385" y="3036879"/>
              <a:ext cx="1672558"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CPU</a:t>
              </a:r>
            </a:p>
          </p:txBody>
        </p:sp>
      </p:grpSp>
      <p:grpSp>
        <p:nvGrpSpPr>
          <p:cNvPr id="55" name="Group 54">
            <a:extLst>
              <a:ext uri="{FF2B5EF4-FFF2-40B4-BE49-F238E27FC236}">
                <a16:creationId xmlns:a16="http://schemas.microsoft.com/office/drawing/2014/main" id="{47AF847F-43B6-284F-8951-CFA67C971B5E}"/>
              </a:ext>
            </a:extLst>
          </p:cNvPr>
          <p:cNvGrpSpPr/>
          <p:nvPr/>
        </p:nvGrpSpPr>
        <p:grpSpPr>
          <a:xfrm>
            <a:off x="9087964" y="4957420"/>
            <a:ext cx="694190" cy="686871"/>
            <a:chOff x="7627142" y="2130188"/>
            <a:chExt cx="2275048" cy="2275044"/>
          </a:xfrm>
        </p:grpSpPr>
        <p:grpSp>
          <p:nvGrpSpPr>
            <p:cNvPr id="56" name="Group 55">
              <a:extLst>
                <a:ext uri="{FF2B5EF4-FFF2-40B4-BE49-F238E27FC236}">
                  <a16:creationId xmlns:a16="http://schemas.microsoft.com/office/drawing/2014/main" id="{9EF07B60-BF20-1D41-A90A-9BF7EA952F6A}"/>
                </a:ext>
              </a:extLst>
            </p:cNvPr>
            <p:cNvGrpSpPr/>
            <p:nvPr/>
          </p:nvGrpSpPr>
          <p:grpSpPr>
            <a:xfrm>
              <a:off x="7627142" y="2130188"/>
              <a:ext cx="2275048" cy="2275044"/>
              <a:chOff x="7675552" y="2178598"/>
              <a:chExt cx="2178228" cy="2178224"/>
            </a:xfrm>
          </p:grpSpPr>
          <p:sp>
            <p:nvSpPr>
              <p:cNvPr id="58" name="Freeform 13">
                <a:extLst>
                  <a:ext uri="{FF2B5EF4-FFF2-40B4-BE49-F238E27FC236}">
                    <a16:creationId xmlns:a16="http://schemas.microsoft.com/office/drawing/2014/main" id="{ED87DD5E-B8C3-BE4B-B153-1605EEB61840}"/>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59" name="Freeform 14">
                <a:extLst>
                  <a:ext uri="{FF2B5EF4-FFF2-40B4-BE49-F238E27FC236}">
                    <a16:creationId xmlns:a16="http://schemas.microsoft.com/office/drawing/2014/main" id="{F48CC3D7-899B-2D44-8E1D-D2A90BD6AB8D}"/>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57" name="TextBox 56">
              <a:extLst>
                <a:ext uri="{FF2B5EF4-FFF2-40B4-BE49-F238E27FC236}">
                  <a16:creationId xmlns:a16="http://schemas.microsoft.com/office/drawing/2014/main" id="{80486464-BCBA-C94B-9AB4-681B5F3CB37D}"/>
                </a:ext>
              </a:extLst>
            </p:cNvPr>
            <p:cNvSpPr txBox="1"/>
            <p:nvPr/>
          </p:nvSpPr>
          <p:spPr>
            <a:xfrm>
              <a:off x="7928385" y="3036879"/>
              <a:ext cx="1672558"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GPU</a:t>
              </a:r>
            </a:p>
          </p:txBody>
        </p:sp>
      </p:grpSp>
      <p:grpSp>
        <p:nvGrpSpPr>
          <p:cNvPr id="60" name="Group 59">
            <a:extLst>
              <a:ext uri="{FF2B5EF4-FFF2-40B4-BE49-F238E27FC236}">
                <a16:creationId xmlns:a16="http://schemas.microsoft.com/office/drawing/2014/main" id="{D5FFE3DD-BA51-7348-BD9B-773EFCFFFF80}"/>
              </a:ext>
            </a:extLst>
          </p:cNvPr>
          <p:cNvGrpSpPr/>
          <p:nvPr/>
        </p:nvGrpSpPr>
        <p:grpSpPr>
          <a:xfrm>
            <a:off x="10308440" y="3943688"/>
            <a:ext cx="1216880" cy="683683"/>
            <a:chOff x="10329687" y="4128063"/>
            <a:chExt cx="1315630" cy="786672"/>
          </a:xfrm>
        </p:grpSpPr>
        <p:sp>
          <p:nvSpPr>
            <p:cNvPr id="61" name="TextBox 60">
              <a:extLst>
                <a:ext uri="{FF2B5EF4-FFF2-40B4-BE49-F238E27FC236}">
                  <a16:creationId xmlns:a16="http://schemas.microsoft.com/office/drawing/2014/main" id="{96E8F237-9304-AC41-A038-86B189348F3A}"/>
                </a:ext>
              </a:extLst>
            </p:cNvPr>
            <p:cNvSpPr txBox="1"/>
            <p:nvPr/>
          </p:nvSpPr>
          <p:spPr>
            <a:xfrm>
              <a:off x="10329687"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VMs</a:t>
              </a:r>
            </a:p>
          </p:txBody>
        </p:sp>
        <p:pic>
          <p:nvPicPr>
            <p:cNvPr id="62" name="Picture 61">
              <a:extLst>
                <a:ext uri="{FF2B5EF4-FFF2-40B4-BE49-F238E27FC236}">
                  <a16:creationId xmlns:a16="http://schemas.microsoft.com/office/drawing/2014/main" id="{6F977D79-1D5A-8446-B23E-190CB56BA235}"/>
                </a:ext>
              </a:extLst>
            </p:cNvPr>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63" name="Group 62">
            <a:extLst>
              <a:ext uri="{FF2B5EF4-FFF2-40B4-BE49-F238E27FC236}">
                <a16:creationId xmlns:a16="http://schemas.microsoft.com/office/drawing/2014/main" id="{437D62DB-00CC-4648-8441-0145E6BFF206}"/>
              </a:ext>
            </a:extLst>
          </p:cNvPr>
          <p:cNvGrpSpPr/>
          <p:nvPr/>
        </p:nvGrpSpPr>
        <p:grpSpPr>
          <a:xfrm>
            <a:off x="10608379" y="4972366"/>
            <a:ext cx="694190" cy="686871"/>
            <a:chOff x="7627142" y="2130188"/>
            <a:chExt cx="2275048" cy="2275044"/>
          </a:xfrm>
        </p:grpSpPr>
        <p:grpSp>
          <p:nvGrpSpPr>
            <p:cNvPr id="64" name="Group 63">
              <a:extLst>
                <a:ext uri="{FF2B5EF4-FFF2-40B4-BE49-F238E27FC236}">
                  <a16:creationId xmlns:a16="http://schemas.microsoft.com/office/drawing/2014/main" id="{17FD89E4-92D6-1C48-9E1D-9CD3B764682D}"/>
                </a:ext>
              </a:extLst>
            </p:cNvPr>
            <p:cNvGrpSpPr/>
            <p:nvPr/>
          </p:nvGrpSpPr>
          <p:grpSpPr>
            <a:xfrm>
              <a:off x="7627142" y="2130188"/>
              <a:ext cx="2275048" cy="2275044"/>
              <a:chOff x="7675552" y="2178598"/>
              <a:chExt cx="2178228" cy="2178224"/>
            </a:xfrm>
          </p:grpSpPr>
          <p:sp>
            <p:nvSpPr>
              <p:cNvPr id="66" name="Freeform 13">
                <a:extLst>
                  <a:ext uri="{FF2B5EF4-FFF2-40B4-BE49-F238E27FC236}">
                    <a16:creationId xmlns:a16="http://schemas.microsoft.com/office/drawing/2014/main" id="{6B129C2B-B097-7846-A2EC-343C24E1F7C9}"/>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67" name="Freeform 14">
                <a:extLst>
                  <a:ext uri="{FF2B5EF4-FFF2-40B4-BE49-F238E27FC236}">
                    <a16:creationId xmlns:a16="http://schemas.microsoft.com/office/drawing/2014/main" id="{61D11727-DEC6-4343-B266-EF7AD47CF861}"/>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65" name="TextBox 64">
              <a:extLst>
                <a:ext uri="{FF2B5EF4-FFF2-40B4-BE49-F238E27FC236}">
                  <a16:creationId xmlns:a16="http://schemas.microsoft.com/office/drawing/2014/main" id="{CA6D21F9-E2ED-2E4B-8812-FB98624280B6}"/>
                </a:ext>
              </a:extLst>
            </p:cNvPr>
            <p:cNvSpPr txBox="1"/>
            <p:nvPr/>
          </p:nvSpPr>
          <p:spPr>
            <a:xfrm>
              <a:off x="7928385" y="3036879"/>
              <a:ext cx="1672558"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FPGA</a:t>
              </a:r>
            </a:p>
          </p:txBody>
        </p:sp>
      </p:grpSp>
      <p:sp>
        <p:nvSpPr>
          <p:cNvPr id="68" name="Rectangle 67">
            <a:extLst>
              <a:ext uri="{FF2B5EF4-FFF2-40B4-BE49-F238E27FC236}">
                <a16:creationId xmlns:a16="http://schemas.microsoft.com/office/drawing/2014/main" id="{E5F0C118-D167-DC4C-AD35-B3530EC096D6}"/>
              </a:ext>
            </a:extLst>
          </p:cNvPr>
          <p:cNvSpPr/>
          <p:nvPr/>
        </p:nvSpPr>
        <p:spPr bwMode="auto">
          <a:xfrm>
            <a:off x="513238" y="2865216"/>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To build advanced deep learning solutions </a:t>
            </a:r>
          </a:p>
        </p:txBody>
      </p:sp>
      <p:sp>
        <p:nvSpPr>
          <p:cNvPr id="69" name="Rectangle 68">
            <a:extLst>
              <a:ext uri="{FF2B5EF4-FFF2-40B4-BE49-F238E27FC236}">
                <a16:creationId xmlns:a16="http://schemas.microsoft.com/office/drawing/2014/main" id="{454707A2-A714-DD4C-96CA-970109BC5743}"/>
              </a:ext>
            </a:extLst>
          </p:cNvPr>
          <p:cNvSpPr/>
          <p:nvPr/>
        </p:nvSpPr>
        <p:spPr bwMode="auto">
          <a:xfrm>
            <a:off x="6936460" y="2865216"/>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E33A44A5-81C7-1F4E-A3A4-732D5C7A75C4}"/>
              </a:ext>
            </a:extLst>
          </p:cNvPr>
          <p:cNvGrpSpPr/>
          <p:nvPr/>
        </p:nvGrpSpPr>
        <p:grpSpPr>
          <a:xfrm>
            <a:off x="8215799" y="3028682"/>
            <a:ext cx="1076060" cy="584499"/>
            <a:chOff x="8295740" y="2911241"/>
            <a:chExt cx="1076060" cy="584499"/>
          </a:xfrm>
        </p:grpSpPr>
        <p:sp>
          <p:nvSpPr>
            <p:cNvPr id="71" name="TextBox 70">
              <a:extLst>
                <a:ext uri="{FF2B5EF4-FFF2-40B4-BE49-F238E27FC236}">
                  <a16:creationId xmlns:a16="http://schemas.microsoft.com/office/drawing/2014/main" id="{F102E33B-1B8F-734F-9675-EF6F4A4EB0FB}"/>
                </a:ext>
              </a:extLst>
            </p:cNvPr>
            <p:cNvSpPr txBox="1"/>
            <p:nvPr/>
          </p:nvSpPr>
          <p:spPr>
            <a:xfrm>
              <a:off x="8295740"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72" name="Picture 71">
              <a:extLst>
                <a:ext uri="{FF2B5EF4-FFF2-40B4-BE49-F238E27FC236}">
                  <a16:creationId xmlns:a16="http://schemas.microsoft.com/office/drawing/2014/main" id="{88591822-914F-924A-A72E-9DF02527D42F}"/>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693535" y="2911241"/>
              <a:ext cx="280471" cy="300104"/>
            </a:xfrm>
            <a:prstGeom prst="rect">
              <a:avLst/>
            </a:prstGeom>
          </p:spPr>
        </p:pic>
      </p:grpSp>
      <p:grpSp>
        <p:nvGrpSpPr>
          <p:cNvPr id="73" name="Group 72">
            <a:extLst>
              <a:ext uri="{FF2B5EF4-FFF2-40B4-BE49-F238E27FC236}">
                <a16:creationId xmlns:a16="http://schemas.microsoft.com/office/drawing/2014/main" id="{9EAB5098-5B4C-A648-85F6-3811DCEE460F}"/>
              </a:ext>
            </a:extLst>
          </p:cNvPr>
          <p:cNvGrpSpPr/>
          <p:nvPr/>
        </p:nvGrpSpPr>
        <p:grpSpPr>
          <a:xfrm>
            <a:off x="9332530" y="3046868"/>
            <a:ext cx="1076060" cy="566313"/>
            <a:chOff x="9412471" y="2929427"/>
            <a:chExt cx="1076060" cy="566313"/>
          </a:xfrm>
        </p:grpSpPr>
        <p:pic>
          <p:nvPicPr>
            <p:cNvPr id="74" name="Picture 73">
              <a:extLst>
                <a:ext uri="{FF2B5EF4-FFF2-40B4-BE49-F238E27FC236}">
                  <a16:creationId xmlns:a16="http://schemas.microsoft.com/office/drawing/2014/main" id="{73147D46-8E82-2A4A-854E-9C6840E04932}"/>
                </a:ext>
              </a:extLst>
            </p:cNvPr>
            <p:cNvPicPr>
              <a:picLocks noChangeAspect="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9800449" y="2929427"/>
              <a:ext cx="300104" cy="293283"/>
            </a:xfrm>
            <a:prstGeom prst="rect">
              <a:avLst/>
            </a:prstGeom>
          </p:spPr>
        </p:pic>
        <p:sp>
          <p:nvSpPr>
            <p:cNvPr id="75" name="TextBox 74">
              <a:extLst>
                <a:ext uri="{FF2B5EF4-FFF2-40B4-BE49-F238E27FC236}">
                  <a16:creationId xmlns:a16="http://schemas.microsoft.com/office/drawing/2014/main" id="{487C9453-1FED-DE4C-A681-05E4A5739601}"/>
                </a:ext>
              </a:extLst>
            </p:cNvPr>
            <p:cNvSpPr txBox="1"/>
            <p:nvPr/>
          </p:nvSpPr>
          <p:spPr>
            <a:xfrm>
              <a:off x="941247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Keras</a:t>
              </a:r>
            </a:p>
          </p:txBody>
        </p:sp>
      </p:grpSp>
      <p:grpSp>
        <p:nvGrpSpPr>
          <p:cNvPr id="76" name="Group 75">
            <a:extLst>
              <a:ext uri="{FF2B5EF4-FFF2-40B4-BE49-F238E27FC236}">
                <a16:creationId xmlns:a16="http://schemas.microsoft.com/office/drawing/2014/main" id="{2CA43397-4F80-3445-9821-BFDD1DDBB0B4}"/>
              </a:ext>
            </a:extLst>
          </p:cNvPr>
          <p:cNvGrpSpPr/>
          <p:nvPr/>
        </p:nvGrpSpPr>
        <p:grpSpPr>
          <a:xfrm>
            <a:off x="7099068" y="3046868"/>
            <a:ext cx="1076060" cy="566313"/>
            <a:chOff x="7179009" y="2929427"/>
            <a:chExt cx="1076060" cy="566313"/>
          </a:xfrm>
        </p:grpSpPr>
        <p:pic>
          <p:nvPicPr>
            <p:cNvPr id="77" name="Picture 28" descr="https://azurecomcdn.azureedge.net/cvt-ac80aa5765a8bbc401f8575a9a4ab433859699f4b8e1d0d7159ec4bfaa892f91/images/page/overview/ai-platform/pytorch.png">
              <a:extLst>
                <a:ext uri="{FF2B5EF4-FFF2-40B4-BE49-F238E27FC236}">
                  <a16:creationId xmlns:a16="http://schemas.microsoft.com/office/drawing/2014/main" id="{E6E26DE9-0797-3E4E-972B-5886F63E0AB2}"/>
                </a:ext>
              </a:extLst>
            </p:cNvPr>
            <p:cNvPicPr>
              <a:picLocks noChangeAspect="1" noChangeArrowheads="1"/>
            </p:cNvPicPr>
            <p:nvPr/>
          </p:nvPicPr>
          <p:blipFill>
            <a:blip r:embed="rId7" cstate="email">
              <a:duotone>
                <a:schemeClr val="bg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A3B0E23E-9977-0247-84CF-471606438BF0}"/>
                </a:ext>
              </a:extLst>
            </p:cNvPr>
            <p:cNvSpPr txBox="1"/>
            <p:nvPr/>
          </p:nvSpPr>
          <p:spPr>
            <a:xfrm>
              <a:off x="7179009"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Pytorch</a:t>
              </a:r>
            </a:p>
          </p:txBody>
        </p:sp>
      </p:grpSp>
      <p:grpSp>
        <p:nvGrpSpPr>
          <p:cNvPr id="79" name="Group 78">
            <a:extLst>
              <a:ext uri="{FF2B5EF4-FFF2-40B4-BE49-F238E27FC236}">
                <a16:creationId xmlns:a16="http://schemas.microsoft.com/office/drawing/2014/main" id="{5992B86F-2F01-BF46-B632-B5CEE320DF49}"/>
              </a:ext>
            </a:extLst>
          </p:cNvPr>
          <p:cNvGrpSpPr/>
          <p:nvPr/>
        </p:nvGrpSpPr>
        <p:grpSpPr>
          <a:xfrm>
            <a:off x="10449260" y="3016051"/>
            <a:ext cx="1076060" cy="597130"/>
            <a:chOff x="10529201" y="2898610"/>
            <a:chExt cx="1076060" cy="597130"/>
          </a:xfrm>
        </p:grpSpPr>
        <p:pic>
          <p:nvPicPr>
            <p:cNvPr id="80" name="Picture 32">
              <a:extLst>
                <a:ext uri="{FF2B5EF4-FFF2-40B4-BE49-F238E27FC236}">
                  <a16:creationId xmlns:a16="http://schemas.microsoft.com/office/drawing/2014/main" id="{F13840E4-CB8F-8D46-9C1C-1B96D2682002}"/>
                </a:ext>
              </a:extLst>
            </p:cNvPr>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10883131" y="2898610"/>
              <a:ext cx="368201" cy="359364"/>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EFF1B0FC-7A77-C146-B98A-71EF702A3459}"/>
                </a:ext>
              </a:extLst>
            </p:cNvPr>
            <p:cNvSpPr txBox="1"/>
            <p:nvPr/>
          </p:nvSpPr>
          <p:spPr>
            <a:xfrm>
              <a:off x="1052920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Onnx</a:t>
              </a:r>
            </a:p>
          </p:txBody>
        </p:sp>
      </p:grpSp>
      <p:grpSp>
        <p:nvGrpSpPr>
          <p:cNvPr id="82" name="Group 81">
            <a:extLst>
              <a:ext uri="{FF2B5EF4-FFF2-40B4-BE49-F238E27FC236}">
                <a16:creationId xmlns:a16="http://schemas.microsoft.com/office/drawing/2014/main" id="{E66BABE5-DE62-F24E-94DF-1A54CF1198C6}"/>
              </a:ext>
            </a:extLst>
          </p:cNvPr>
          <p:cNvGrpSpPr/>
          <p:nvPr/>
        </p:nvGrpSpPr>
        <p:grpSpPr>
          <a:xfrm>
            <a:off x="8747944" y="4010940"/>
            <a:ext cx="1199882" cy="616430"/>
            <a:chOff x="8770011" y="4174476"/>
            <a:chExt cx="1315630" cy="740259"/>
          </a:xfrm>
        </p:grpSpPr>
        <p:sp>
          <p:nvSpPr>
            <p:cNvPr id="83" name="TextBox 82">
              <a:extLst>
                <a:ext uri="{FF2B5EF4-FFF2-40B4-BE49-F238E27FC236}">
                  <a16:creationId xmlns:a16="http://schemas.microsoft.com/office/drawing/2014/main" id="{31F4939A-5476-6145-BEF4-FF6F3DCD3B45}"/>
                </a:ext>
              </a:extLst>
            </p:cNvPr>
            <p:cNvSpPr txBox="1"/>
            <p:nvPr/>
          </p:nvSpPr>
          <p:spPr>
            <a:xfrm>
              <a:off x="8770011"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pic>
          <p:nvPicPr>
            <p:cNvPr id="84" name="Picture 83">
              <a:extLst>
                <a:ext uri="{FF2B5EF4-FFF2-40B4-BE49-F238E27FC236}">
                  <a16:creationId xmlns:a16="http://schemas.microsoft.com/office/drawing/2014/main" id="{7238335D-C5D1-4B4F-9650-1585107AB227}"/>
                </a:ext>
              </a:extLst>
            </p:cNvPr>
            <p:cNvPicPr>
              <a:picLocks noChangeAspect="1"/>
            </p:cNvPicPr>
            <p:nvPr/>
          </p:nvPicPr>
          <p:blipFill>
            <a:blip r:embed="rId11" cstate="email">
              <a:lum bright="70000" contrast="-70000"/>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85" name="Group 84">
            <a:extLst>
              <a:ext uri="{FF2B5EF4-FFF2-40B4-BE49-F238E27FC236}">
                <a16:creationId xmlns:a16="http://schemas.microsoft.com/office/drawing/2014/main" id="{3187C735-E41D-C747-A27A-AC70A09E2EF2}"/>
              </a:ext>
            </a:extLst>
          </p:cNvPr>
          <p:cNvGrpSpPr/>
          <p:nvPr/>
        </p:nvGrpSpPr>
        <p:grpSpPr>
          <a:xfrm>
            <a:off x="7409615" y="6100639"/>
            <a:ext cx="995544" cy="633812"/>
            <a:chOff x="7680835" y="5740879"/>
            <a:chExt cx="995544" cy="633812"/>
          </a:xfrm>
        </p:grpSpPr>
        <p:sp>
          <p:nvSpPr>
            <p:cNvPr id="86" name="Rectangle 85">
              <a:extLst>
                <a:ext uri="{FF2B5EF4-FFF2-40B4-BE49-F238E27FC236}">
                  <a16:creationId xmlns:a16="http://schemas.microsoft.com/office/drawing/2014/main" id="{17A45792-1D33-D642-A576-1F0B50482F35}"/>
                </a:ext>
              </a:extLst>
            </p:cNvPr>
            <p:cNvSpPr/>
            <p:nvPr/>
          </p:nvSpPr>
          <p:spPr>
            <a:xfrm>
              <a:off x="7680835" y="6183870"/>
              <a:ext cx="995544" cy="190821"/>
            </a:xfrm>
            <a:prstGeom prst="rect">
              <a:avLst/>
            </a:prstGeom>
            <a:noFill/>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sym typeface="Wingdings" panose="05000000000000000000" pitchFamily="2" charset="2"/>
                </a:rPr>
                <a:t>On-premises</a:t>
              </a:r>
              <a:endPar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endParaRPr>
            </a:p>
          </p:txBody>
        </p:sp>
        <p:grpSp>
          <p:nvGrpSpPr>
            <p:cNvPr id="87" name="Group 86">
              <a:extLst>
                <a:ext uri="{FF2B5EF4-FFF2-40B4-BE49-F238E27FC236}">
                  <a16:creationId xmlns:a16="http://schemas.microsoft.com/office/drawing/2014/main" id="{E4B64684-65D4-8A40-95C5-839328E33B2A}"/>
                </a:ext>
              </a:extLst>
            </p:cNvPr>
            <p:cNvGrpSpPr/>
            <p:nvPr/>
          </p:nvGrpSpPr>
          <p:grpSpPr>
            <a:xfrm>
              <a:off x="7896551" y="5740879"/>
              <a:ext cx="584179" cy="404459"/>
              <a:chOff x="967154" y="1481462"/>
              <a:chExt cx="5331069" cy="4214950"/>
            </a:xfrm>
            <a:noFill/>
          </p:grpSpPr>
          <p:cxnSp>
            <p:nvCxnSpPr>
              <p:cNvPr id="88" name="Straight Connector 87">
                <a:extLst>
                  <a:ext uri="{FF2B5EF4-FFF2-40B4-BE49-F238E27FC236}">
                    <a16:creationId xmlns:a16="http://schemas.microsoft.com/office/drawing/2014/main" id="{0AB4D436-49E5-2E40-8E5B-CD6C28A17E9F}"/>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1213D313-5DDF-9648-8E7B-1CCB71446260}"/>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90" name="Rectangle 89">
                <a:extLst>
                  <a:ext uri="{FF2B5EF4-FFF2-40B4-BE49-F238E27FC236}">
                    <a16:creationId xmlns:a16="http://schemas.microsoft.com/office/drawing/2014/main" id="{682F84AF-0427-0A46-9130-9FD560B333BA}"/>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91" name="Freeform: Shape 76">
                <a:extLst>
                  <a:ext uri="{FF2B5EF4-FFF2-40B4-BE49-F238E27FC236}">
                    <a16:creationId xmlns:a16="http://schemas.microsoft.com/office/drawing/2014/main" id="{B4BCF390-AD35-2342-9058-AE4AF16207EA}"/>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92" name="Freeform: Shape 77">
                <a:extLst>
                  <a:ext uri="{FF2B5EF4-FFF2-40B4-BE49-F238E27FC236}">
                    <a16:creationId xmlns:a16="http://schemas.microsoft.com/office/drawing/2014/main" id="{106C568D-9396-6E4D-A90E-D292FA85D889}"/>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grpSp>
        <p:nvGrpSpPr>
          <p:cNvPr id="93" name="Group 92">
            <a:extLst>
              <a:ext uri="{FF2B5EF4-FFF2-40B4-BE49-F238E27FC236}">
                <a16:creationId xmlns:a16="http://schemas.microsoft.com/office/drawing/2014/main" id="{E987B89B-3C45-9947-80CD-490E56DB55C9}"/>
              </a:ext>
            </a:extLst>
          </p:cNvPr>
          <p:cNvGrpSpPr/>
          <p:nvPr/>
        </p:nvGrpSpPr>
        <p:grpSpPr>
          <a:xfrm>
            <a:off x="9074599" y="6098532"/>
            <a:ext cx="720917" cy="625630"/>
            <a:chOff x="9345819" y="5738772"/>
            <a:chExt cx="720917" cy="625630"/>
          </a:xfrm>
        </p:grpSpPr>
        <p:sp>
          <p:nvSpPr>
            <p:cNvPr id="94" name="Rectangle 93">
              <a:extLst>
                <a:ext uri="{FF2B5EF4-FFF2-40B4-BE49-F238E27FC236}">
                  <a16:creationId xmlns:a16="http://schemas.microsoft.com/office/drawing/2014/main" id="{C358853C-C87A-944B-A3DD-31171069EB07}"/>
                </a:ext>
              </a:extLst>
            </p:cNvPr>
            <p:cNvSpPr/>
            <p:nvPr/>
          </p:nvSpPr>
          <p:spPr>
            <a:xfrm>
              <a:off x="9345819" y="6173581"/>
              <a:ext cx="720917" cy="190821"/>
            </a:xfrm>
            <a:prstGeom prst="rect">
              <a:avLst/>
            </a:prstGeom>
            <a:noFill/>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sym typeface="Wingdings" panose="05000000000000000000" pitchFamily="2" charset="2"/>
                </a:rPr>
                <a:t>Cloud</a:t>
              </a:r>
              <a:endPar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endParaRPr>
            </a:p>
          </p:txBody>
        </p:sp>
        <p:sp>
          <p:nvSpPr>
            <p:cNvPr id="95" name="Freeform 128">
              <a:extLst>
                <a:ext uri="{FF2B5EF4-FFF2-40B4-BE49-F238E27FC236}">
                  <a16:creationId xmlns:a16="http://schemas.microsoft.com/office/drawing/2014/main" id="{F6F54C16-EFA8-C04C-827D-D82A3E2C60CB}"/>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grpSp>
        <p:nvGrpSpPr>
          <p:cNvPr id="96" name="Group 95">
            <a:extLst>
              <a:ext uri="{FF2B5EF4-FFF2-40B4-BE49-F238E27FC236}">
                <a16:creationId xmlns:a16="http://schemas.microsoft.com/office/drawing/2014/main" id="{FD6EB798-92B8-D444-8AFE-CC7697412DA7}"/>
              </a:ext>
            </a:extLst>
          </p:cNvPr>
          <p:cNvGrpSpPr/>
          <p:nvPr/>
        </p:nvGrpSpPr>
        <p:grpSpPr>
          <a:xfrm>
            <a:off x="10702690" y="6068751"/>
            <a:ext cx="449794" cy="660383"/>
            <a:chOff x="10973910" y="5708991"/>
            <a:chExt cx="449794" cy="660383"/>
          </a:xfrm>
        </p:grpSpPr>
        <p:sp>
          <p:nvSpPr>
            <p:cNvPr id="97" name="Rectangle 96">
              <a:extLst>
                <a:ext uri="{FF2B5EF4-FFF2-40B4-BE49-F238E27FC236}">
                  <a16:creationId xmlns:a16="http://schemas.microsoft.com/office/drawing/2014/main" id="{CB39EC83-4F33-BD44-BF02-D5D9DFF38252}"/>
                </a:ext>
              </a:extLst>
            </p:cNvPr>
            <p:cNvSpPr/>
            <p:nvPr/>
          </p:nvSpPr>
          <p:spPr>
            <a:xfrm>
              <a:off x="11012978" y="6178553"/>
              <a:ext cx="410726"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sym typeface="Wingdings" panose="05000000000000000000" pitchFamily="2" charset="2"/>
                </a:rPr>
                <a:t>Edge</a:t>
              </a:r>
              <a:endPar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endParaRPr>
            </a:p>
          </p:txBody>
        </p:sp>
        <p:grpSp>
          <p:nvGrpSpPr>
            <p:cNvPr id="98" name="Group 97">
              <a:extLst>
                <a:ext uri="{FF2B5EF4-FFF2-40B4-BE49-F238E27FC236}">
                  <a16:creationId xmlns:a16="http://schemas.microsoft.com/office/drawing/2014/main" id="{6D18878E-0A62-4B4A-9332-99720F3EE146}"/>
                </a:ext>
              </a:extLst>
            </p:cNvPr>
            <p:cNvGrpSpPr/>
            <p:nvPr/>
          </p:nvGrpSpPr>
          <p:grpSpPr>
            <a:xfrm>
              <a:off x="10973910" y="5708991"/>
              <a:ext cx="410726" cy="404534"/>
              <a:chOff x="5668872" y="5528948"/>
              <a:chExt cx="194570" cy="193593"/>
            </a:xfrm>
            <a:noFill/>
          </p:grpSpPr>
          <p:grpSp>
            <p:nvGrpSpPr>
              <p:cNvPr id="99" name="Group 98">
                <a:extLst>
                  <a:ext uri="{FF2B5EF4-FFF2-40B4-BE49-F238E27FC236}">
                    <a16:creationId xmlns:a16="http://schemas.microsoft.com/office/drawing/2014/main" id="{AF352C31-F194-804C-AECA-C1507C0DC1D0}"/>
                  </a:ext>
                </a:extLst>
              </p:cNvPr>
              <p:cNvGrpSpPr/>
              <p:nvPr/>
            </p:nvGrpSpPr>
            <p:grpSpPr>
              <a:xfrm flipH="1">
                <a:off x="5668872" y="5528948"/>
                <a:ext cx="186983" cy="188103"/>
                <a:chOff x="7855882" y="2876917"/>
                <a:chExt cx="186983" cy="188103"/>
              </a:xfrm>
              <a:grpFill/>
            </p:grpSpPr>
            <p:sp>
              <p:nvSpPr>
                <p:cNvPr id="101" name="Freeform 99">
                  <a:extLst>
                    <a:ext uri="{FF2B5EF4-FFF2-40B4-BE49-F238E27FC236}">
                      <a16:creationId xmlns:a16="http://schemas.microsoft.com/office/drawing/2014/main" id="{32DB6F83-3018-F64B-A5A4-6C1AA1F03ECE}"/>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2" name="Freeform 100">
                  <a:extLst>
                    <a:ext uri="{FF2B5EF4-FFF2-40B4-BE49-F238E27FC236}">
                      <a16:creationId xmlns:a16="http://schemas.microsoft.com/office/drawing/2014/main" id="{DE1D2A84-BEAD-B441-934C-1A52D3B1B64E}"/>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3" name="Freeform 101">
                  <a:extLst>
                    <a:ext uri="{FF2B5EF4-FFF2-40B4-BE49-F238E27FC236}">
                      <a16:creationId xmlns:a16="http://schemas.microsoft.com/office/drawing/2014/main" id="{F6EAB711-C8F7-6449-BC2A-A0BA64D1CF3C}"/>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00" name="Oval 99">
                <a:extLst>
                  <a:ext uri="{FF2B5EF4-FFF2-40B4-BE49-F238E27FC236}">
                    <a16:creationId xmlns:a16="http://schemas.microsoft.com/office/drawing/2014/main" id="{B3C4ED4F-9BF4-FA48-ACA7-848B7192DF45}"/>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sp>
        <p:nvSpPr>
          <p:cNvPr id="104" name="Rectangle 103">
            <a:extLst>
              <a:ext uri="{FF2B5EF4-FFF2-40B4-BE49-F238E27FC236}">
                <a16:creationId xmlns:a16="http://schemas.microsoft.com/office/drawing/2014/main" id="{586C9D9E-62D9-9748-B561-CE8EBF6270A0}"/>
              </a:ext>
            </a:extLst>
          </p:cNvPr>
          <p:cNvSpPr/>
          <p:nvPr/>
        </p:nvSpPr>
        <p:spPr bwMode="auto">
          <a:xfrm>
            <a:off x="506385" y="3867564"/>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empower data science and development teams</a:t>
            </a:r>
          </a:p>
        </p:txBody>
      </p:sp>
      <p:sp>
        <p:nvSpPr>
          <p:cNvPr id="105" name="Rectangle 104">
            <a:extLst>
              <a:ext uri="{FF2B5EF4-FFF2-40B4-BE49-F238E27FC236}">
                <a16:creationId xmlns:a16="http://schemas.microsoft.com/office/drawing/2014/main" id="{7C252B02-DDC1-4844-AE92-BF60BEB59F41}"/>
              </a:ext>
            </a:extLst>
          </p:cNvPr>
          <p:cNvSpPr/>
          <p:nvPr/>
        </p:nvSpPr>
        <p:spPr bwMode="auto">
          <a:xfrm>
            <a:off x="507760" y="4878958"/>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accelerate deep learning</a:t>
            </a:r>
          </a:p>
        </p:txBody>
      </p:sp>
      <p:sp>
        <p:nvSpPr>
          <p:cNvPr id="106" name="Rectangle 105">
            <a:extLst>
              <a:ext uri="{FF2B5EF4-FFF2-40B4-BE49-F238E27FC236}">
                <a16:creationId xmlns:a16="http://schemas.microsoft.com/office/drawing/2014/main" id="{048AF6B4-DA43-BD45-BE3B-A397A9D5DF88}"/>
              </a:ext>
            </a:extLst>
          </p:cNvPr>
          <p:cNvSpPr/>
          <p:nvPr/>
        </p:nvSpPr>
        <p:spPr bwMode="auto">
          <a:xfrm>
            <a:off x="513238" y="5938901"/>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Flexible deployment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deploy and manage models on intelligent cloud and edge</a:t>
            </a:r>
          </a:p>
        </p:txBody>
      </p:sp>
      <p:sp>
        <p:nvSpPr>
          <p:cNvPr id="107" name="Rounded Rectangle 106">
            <a:extLst>
              <a:ext uri="{FF2B5EF4-FFF2-40B4-BE49-F238E27FC236}">
                <a16:creationId xmlns:a16="http://schemas.microsoft.com/office/drawing/2014/main" id="{7D36256C-19CF-9243-B71D-D987904CA623}"/>
              </a:ext>
            </a:extLst>
          </p:cNvPr>
          <p:cNvSpPr/>
          <p:nvPr/>
        </p:nvSpPr>
        <p:spPr bwMode="auto">
          <a:xfrm>
            <a:off x="303511" y="708109"/>
            <a:ext cx="11632367" cy="1409185"/>
          </a:xfrm>
          <a:prstGeom prst="roundRect">
            <a:avLst>
              <a:gd name="adj" fmla="val 13476"/>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Consume AI – Cognitive Services</a:t>
            </a:r>
          </a:p>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777BD12A-ED19-2241-99B5-DD5553B5177F}"/>
              </a:ext>
            </a:extLst>
          </p:cNvPr>
          <p:cNvSpPr/>
          <p:nvPr/>
        </p:nvSpPr>
        <p:spPr bwMode="auto">
          <a:xfrm>
            <a:off x="506385" y="1194259"/>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Sophisticated 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simplify solution development</a:t>
            </a:r>
          </a:p>
        </p:txBody>
      </p:sp>
      <p:sp>
        <p:nvSpPr>
          <p:cNvPr id="109" name="Rectangle 108">
            <a:extLst>
              <a:ext uri="{FF2B5EF4-FFF2-40B4-BE49-F238E27FC236}">
                <a16:creationId xmlns:a16="http://schemas.microsoft.com/office/drawing/2014/main" id="{4E7DB685-6E66-0949-B324-C96C865BEFC4}"/>
              </a:ext>
            </a:extLst>
          </p:cNvPr>
          <p:cNvSpPr/>
          <p:nvPr/>
        </p:nvSpPr>
        <p:spPr bwMode="auto">
          <a:xfrm>
            <a:off x="6929606" y="1194259"/>
            <a:ext cx="4748269"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8B4215E0-A148-854D-9D7C-0B6AA58AFCCE}"/>
              </a:ext>
            </a:extLst>
          </p:cNvPr>
          <p:cNvGrpSpPr/>
          <p:nvPr/>
        </p:nvGrpSpPr>
        <p:grpSpPr>
          <a:xfrm>
            <a:off x="9515948" y="1375738"/>
            <a:ext cx="753138" cy="555530"/>
            <a:chOff x="8949138" y="1543358"/>
            <a:chExt cx="753138" cy="555530"/>
          </a:xfrm>
        </p:grpSpPr>
        <p:sp>
          <p:nvSpPr>
            <p:cNvPr id="111" name="TextBox 110">
              <a:extLst>
                <a:ext uri="{FF2B5EF4-FFF2-40B4-BE49-F238E27FC236}">
                  <a16:creationId xmlns:a16="http://schemas.microsoft.com/office/drawing/2014/main" id="{F7CF6D88-2BCE-0F4B-B256-12C6073F5437}"/>
                </a:ext>
              </a:extLst>
            </p:cNvPr>
            <p:cNvSpPr txBox="1"/>
            <p:nvPr/>
          </p:nvSpPr>
          <p:spPr>
            <a:xfrm>
              <a:off x="8949138" y="1881906"/>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112" name="Graphic 569">
              <a:extLst>
                <a:ext uri="{FF2B5EF4-FFF2-40B4-BE49-F238E27FC236}">
                  <a16:creationId xmlns:a16="http://schemas.microsoft.com/office/drawing/2014/main" id="{685E6D02-8E3D-6A4F-B338-F6A378FB0142}"/>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AC3F04CF-A0D4-214C-A239-64CDA6F9B893}"/>
              </a:ext>
            </a:extLst>
          </p:cNvPr>
          <p:cNvGrpSpPr/>
          <p:nvPr/>
        </p:nvGrpSpPr>
        <p:grpSpPr>
          <a:xfrm>
            <a:off x="8432206" y="1434119"/>
            <a:ext cx="684991" cy="497149"/>
            <a:chOff x="8064331" y="1601739"/>
            <a:chExt cx="684991" cy="497149"/>
          </a:xfrm>
        </p:grpSpPr>
        <p:sp>
          <p:nvSpPr>
            <p:cNvPr id="114" name="TextBox 113">
              <a:extLst>
                <a:ext uri="{FF2B5EF4-FFF2-40B4-BE49-F238E27FC236}">
                  <a16:creationId xmlns:a16="http://schemas.microsoft.com/office/drawing/2014/main" id="{974E4BEA-A8BA-5741-BF1A-EB94C0CFF9EA}"/>
                </a:ext>
              </a:extLst>
            </p:cNvPr>
            <p:cNvSpPr txBox="1"/>
            <p:nvPr/>
          </p:nvSpPr>
          <p:spPr>
            <a:xfrm>
              <a:off x="8064331"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115" name="Rounded Rectangular Callout 243">
              <a:extLst>
                <a:ext uri="{FF2B5EF4-FFF2-40B4-BE49-F238E27FC236}">
                  <a16:creationId xmlns:a16="http://schemas.microsoft.com/office/drawing/2014/main" id="{97BAE303-E1BE-9E4B-8A69-8BD182C9BF78}"/>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grpSp>
      <p:grpSp>
        <p:nvGrpSpPr>
          <p:cNvPr id="116" name="Group 115">
            <a:extLst>
              <a:ext uri="{FF2B5EF4-FFF2-40B4-BE49-F238E27FC236}">
                <a16:creationId xmlns:a16="http://schemas.microsoft.com/office/drawing/2014/main" id="{34110F76-E646-B84A-BEAA-ED3F94ECB650}"/>
              </a:ext>
            </a:extLst>
          </p:cNvPr>
          <p:cNvGrpSpPr/>
          <p:nvPr/>
        </p:nvGrpSpPr>
        <p:grpSpPr>
          <a:xfrm>
            <a:off x="10682346" y="1376488"/>
            <a:ext cx="744616" cy="554780"/>
            <a:chOff x="9902092" y="1544108"/>
            <a:chExt cx="744616" cy="554780"/>
          </a:xfrm>
        </p:grpSpPr>
        <p:sp>
          <p:nvSpPr>
            <p:cNvPr id="117" name="TextBox 116">
              <a:extLst>
                <a:ext uri="{FF2B5EF4-FFF2-40B4-BE49-F238E27FC236}">
                  <a16:creationId xmlns:a16="http://schemas.microsoft.com/office/drawing/2014/main" id="{B9D17847-A3EC-FD42-B2A9-9B54D5B22832}"/>
                </a:ext>
              </a:extLst>
            </p:cNvPr>
            <p:cNvSpPr txBox="1"/>
            <p:nvPr/>
          </p:nvSpPr>
          <p:spPr>
            <a:xfrm>
              <a:off x="9902092" y="1881906"/>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sp>
          <p:nvSpPr>
            <p:cNvPr id="118" name="Freeform: Shape 62">
              <a:extLst>
                <a:ext uri="{FF2B5EF4-FFF2-40B4-BE49-F238E27FC236}">
                  <a16:creationId xmlns:a16="http://schemas.microsoft.com/office/drawing/2014/main" id="{E1848154-7791-B841-A6CE-6C16D3649151}"/>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26A632CF-5CAE-FC40-9EFE-EB03E22826ED}"/>
              </a:ext>
            </a:extLst>
          </p:cNvPr>
          <p:cNvGrpSpPr/>
          <p:nvPr/>
        </p:nvGrpSpPr>
        <p:grpSpPr>
          <a:xfrm>
            <a:off x="7266507" y="1422267"/>
            <a:ext cx="684991" cy="509001"/>
            <a:chOff x="7179524" y="1589887"/>
            <a:chExt cx="684991" cy="509001"/>
          </a:xfrm>
        </p:grpSpPr>
        <p:sp>
          <p:nvSpPr>
            <p:cNvPr id="120" name="TextBox 119">
              <a:extLst>
                <a:ext uri="{FF2B5EF4-FFF2-40B4-BE49-F238E27FC236}">
                  <a16:creationId xmlns:a16="http://schemas.microsoft.com/office/drawing/2014/main" id="{3279F95E-238D-C644-953E-67B69A44C19F}"/>
                </a:ext>
              </a:extLst>
            </p:cNvPr>
            <p:cNvSpPr txBox="1"/>
            <p:nvPr/>
          </p:nvSpPr>
          <p:spPr>
            <a:xfrm>
              <a:off x="7179524"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121" name="eye_2">
              <a:extLst>
                <a:ext uri="{FF2B5EF4-FFF2-40B4-BE49-F238E27FC236}">
                  <a16:creationId xmlns:a16="http://schemas.microsoft.com/office/drawing/2014/main" id="{333629BA-7DE0-3444-A546-0233FB4E999F}"/>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2402704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750"/>
                                        <p:tgtEl>
                                          <p:spTgt spid="1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75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750"/>
                                        <p:tgtEl>
                                          <p:spTgt spid="10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750"/>
                                        <p:tgtEl>
                                          <p:spTgt spid="1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750"/>
                                        <p:tgtEl>
                                          <p:spTgt spid="10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wipe(left)">
                                      <p:cBhvr>
                                        <p:cTn id="22" dur="750"/>
                                        <p:tgtEl>
                                          <p:spTgt spid="109"/>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69"/>
                                        </p:tgtEl>
                                        <p:attrNameLst>
                                          <p:attrName>style.visibility</p:attrName>
                                        </p:attrNameLst>
                                      </p:cBhvr>
                                      <p:to>
                                        <p:strVal val="visible"/>
                                      </p:to>
                                    </p:set>
                                    <p:animEffect transition="in" filter="wipe(left)">
                                      <p:cBhvr>
                                        <p:cTn id="25" dur="750"/>
                                        <p:tgtEl>
                                          <p:spTgt spid="69"/>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750"/>
                                        <p:tgtEl>
                                          <p:spTgt spid="40"/>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750"/>
                                        <p:tgtEl>
                                          <p:spTgt spid="3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750"/>
                                        <p:tgtEl>
                                          <p:spTgt spid="38"/>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fade">
                                      <p:cBhvr>
                                        <p:cTn id="38" dur="350"/>
                                        <p:tgtEl>
                                          <p:spTgt spid="119"/>
                                        </p:tgtEl>
                                      </p:cBhvr>
                                    </p:animEffect>
                                  </p:childTnLst>
                                </p:cTn>
                              </p:par>
                              <p:par>
                                <p:cTn id="39" presetID="63" presetClass="path" presetSubtype="0" decel="100000" fill="hold" nodeType="withEffect">
                                  <p:stCondLst>
                                    <p:cond delay="0"/>
                                  </p:stCondLst>
                                  <p:childTnLst>
                                    <p:animMotion origin="layout" path="M 1.45833E-6 -4.44444E-6 L -0.00052 0.07107 " pathEditMode="relative" rAng="0" ptsTypes="AA">
                                      <p:cBhvr>
                                        <p:cTn id="40" dur="500" spd="-100000" fill="hold"/>
                                        <p:tgtEl>
                                          <p:spTgt spid="119"/>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350"/>
                                        <p:tgtEl>
                                          <p:spTgt spid="113"/>
                                        </p:tgtEl>
                                      </p:cBhvr>
                                    </p:animEffect>
                                  </p:childTnLst>
                                </p:cTn>
                              </p:par>
                              <p:par>
                                <p:cTn id="44" presetID="63" presetClass="path" presetSubtype="0" decel="100000" fill="hold" nodeType="withEffect">
                                  <p:stCondLst>
                                    <p:cond delay="100"/>
                                  </p:stCondLst>
                                  <p:childTnLst>
                                    <p:animMotion origin="layout" path="M -1.45833E-6 -3.7037E-7 L -0.00052 0.07107 " pathEditMode="relative" rAng="0" ptsTypes="AA">
                                      <p:cBhvr>
                                        <p:cTn id="45" dur="500" spd="-100000" fill="hold"/>
                                        <p:tgtEl>
                                          <p:spTgt spid="11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110"/>
                                        </p:tgtEl>
                                        <p:attrNameLst>
                                          <p:attrName>style.visibility</p:attrName>
                                        </p:attrNameLst>
                                      </p:cBhvr>
                                      <p:to>
                                        <p:strVal val="visible"/>
                                      </p:to>
                                    </p:set>
                                    <p:animEffect transition="in" filter="fade">
                                      <p:cBhvr>
                                        <p:cTn id="48" dur="350"/>
                                        <p:tgtEl>
                                          <p:spTgt spid="110"/>
                                        </p:tgtEl>
                                      </p:cBhvr>
                                    </p:animEffect>
                                  </p:childTnLst>
                                </p:cTn>
                              </p:par>
                              <p:par>
                                <p:cTn id="49" presetID="63" presetClass="path" presetSubtype="0" decel="100000" fill="hold" nodeType="withEffect">
                                  <p:stCondLst>
                                    <p:cond delay="200"/>
                                  </p:stCondLst>
                                  <p:childTnLst>
                                    <p:animMotion origin="layout" path="M 1.875E-6 -3.7037E-6 L -0.00052 0.07107 " pathEditMode="relative" rAng="0" ptsTypes="AA">
                                      <p:cBhvr>
                                        <p:cTn id="50" dur="500" spd="-100000" fill="hold"/>
                                        <p:tgtEl>
                                          <p:spTgt spid="110"/>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116"/>
                                        </p:tgtEl>
                                        <p:attrNameLst>
                                          <p:attrName>style.visibility</p:attrName>
                                        </p:attrNameLst>
                                      </p:cBhvr>
                                      <p:to>
                                        <p:strVal val="visible"/>
                                      </p:to>
                                    </p:set>
                                    <p:animEffect transition="in" filter="fade">
                                      <p:cBhvr>
                                        <p:cTn id="53" dur="350"/>
                                        <p:tgtEl>
                                          <p:spTgt spid="116"/>
                                        </p:tgtEl>
                                      </p:cBhvr>
                                    </p:animEffect>
                                  </p:childTnLst>
                                </p:cTn>
                              </p:par>
                              <p:par>
                                <p:cTn id="54" presetID="63" presetClass="path" presetSubtype="0" decel="100000" fill="hold" nodeType="withEffect">
                                  <p:stCondLst>
                                    <p:cond delay="300"/>
                                  </p:stCondLst>
                                  <p:childTnLst>
                                    <p:animMotion origin="layout" path="M -6.25E-7 -3.7037E-6 L -0.00052 0.07107 " pathEditMode="relative" rAng="0" ptsTypes="AA">
                                      <p:cBhvr>
                                        <p:cTn id="55" dur="500" spd="-100000" fill="hold"/>
                                        <p:tgtEl>
                                          <p:spTgt spid="116"/>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fade">
                                      <p:cBhvr>
                                        <p:cTn id="59" dur="350"/>
                                        <p:tgtEl>
                                          <p:spTgt spid="76"/>
                                        </p:tgtEl>
                                      </p:cBhvr>
                                    </p:animEffect>
                                  </p:childTnLst>
                                </p:cTn>
                              </p:par>
                              <p:par>
                                <p:cTn id="60" presetID="63" presetClass="path" presetSubtype="0" decel="100000" fill="hold" nodeType="withEffect">
                                  <p:stCondLst>
                                    <p:cond delay="0"/>
                                  </p:stCondLst>
                                  <p:childTnLst>
                                    <p:animMotion origin="layout" path="M -2.29167E-6 3.33333E-6 L -0.00052 0.07106 " pathEditMode="relative" rAng="0" ptsTypes="AA">
                                      <p:cBhvr>
                                        <p:cTn id="61" dur="500" spd="-100000" fill="hold"/>
                                        <p:tgtEl>
                                          <p:spTgt spid="76"/>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350"/>
                                        <p:tgtEl>
                                          <p:spTgt spid="70"/>
                                        </p:tgtEl>
                                      </p:cBhvr>
                                    </p:animEffect>
                                  </p:childTnLst>
                                </p:cTn>
                              </p:par>
                              <p:par>
                                <p:cTn id="65" presetID="63" presetClass="path" presetSubtype="0" decel="100000" fill="hold" nodeType="withEffect">
                                  <p:stCondLst>
                                    <p:cond delay="100"/>
                                  </p:stCondLst>
                                  <p:childTnLst>
                                    <p:animMotion origin="layout" path="M 1.25E-6 7.40741E-7 L -0.00052 0.07106 " pathEditMode="relative" rAng="0" ptsTypes="AA">
                                      <p:cBhvr>
                                        <p:cTn id="66" dur="500" spd="-100000" fill="hold"/>
                                        <p:tgtEl>
                                          <p:spTgt spid="70"/>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73"/>
                                        </p:tgtEl>
                                        <p:attrNameLst>
                                          <p:attrName>style.visibility</p:attrName>
                                        </p:attrNameLst>
                                      </p:cBhvr>
                                      <p:to>
                                        <p:strVal val="visible"/>
                                      </p:to>
                                    </p:set>
                                    <p:animEffect transition="in" filter="fade">
                                      <p:cBhvr>
                                        <p:cTn id="69" dur="350"/>
                                        <p:tgtEl>
                                          <p:spTgt spid="73"/>
                                        </p:tgtEl>
                                      </p:cBhvr>
                                    </p:animEffect>
                                  </p:childTnLst>
                                </p:cTn>
                              </p:par>
                              <p:par>
                                <p:cTn id="70" presetID="63" presetClass="path" presetSubtype="0" decel="100000" fill="hold" nodeType="withEffect">
                                  <p:stCondLst>
                                    <p:cond delay="200"/>
                                  </p:stCondLst>
                                  <p:childTnLst>
                                    <p:animMotion origin="layout" path="M 4.58333E-6 3.33333E-6 L -0.00053 0.07106 " pathEditMode="relative" rAng="0" ptsTypes="AA">
                                      <p:cBhvr>
                                        <p:cTn id="71" dur="500" spd="-100000" fill="hold"/>
                                        <p:tgtEl>
                                          <p:spTgt spid="73"/>
                                        </p:tgtEl>
                                        <p:attrNameLst>
                                          <p:attrName>ppt_x</p:attrName>
                                          <p:attrName>ppt_y</p:attrName>
                                        </p:attrNameLst>
                                      </p:cBhvr>
                                      <p:rCtr x="-26" y="3542"/>
                                    </p:animMotion>
                                  </p:childTnLst>
                                </p:cTn>
                              </p:par>
                              <p:par>
                                <p:cTn id="72" presetID="10" presetClass="entr" presetSubtype="0" fill="hold" nodeType="withEffect">
                                  <p:stCondLst>
                                    <p:cond delay="30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350"/>
                                        <p:tgtEl>
                                          <p:spTgt spid="79"/>
                                        </p:tgtEl>
                                      </p:cBhvr>
                                    </p:animEffect>
                                  </p:childTnLst>
                                </p:cTn>
                              </p:par>
                              <p:par>
                                <p:cTn id="75" presetID="63" presetClass="path" presetSubtype="0" decel="100000" fill="hold" nodeType="withEffect">
                                  <p:stCondLst>
                                    <p:cond delay="300"/>
                                  </p:stCondLst>
                                  <p:childTnLst>
                                    <p:animMotion origin="layout" path="M -1.875E-6 -3.33333E-6 L -0.00052 0.07107 " pathEditMode="relative" rAng="0" ptsTypes="AA">
                                      <p:cBhvr>
                                        <p:cTn id="76" dur="500" spd="-100000" fill="hold"/>
                                        <p:tgtEl>
                                          <p:spTgt spid="79"/>
                                        </p:tgtEl>
                                        <p:attrNameLst>
                                          <p:attrName>ppt_x</p:attrName>
                                          <p:attrName>ppt_y</p:attrName>
                                        </p:attrNameLst>
                                      </p:cBhvr>
                                      <p:rCtr x="-26" y="3542"/>
                                    </p:animMotion>
                                  </p:childTnLst>
                                </p:cTn>
                              </p:par>
                            </p:childTnLst>
                          </p:cTn>
                        </p:par>
                        <p:par>
                          <p:cTn id="77" fill="hold">
                            <p:stCondLst>
                              <p:cond delay="2750"/>
                            </p:stCondLst>
                            <p:childTnLst>
                              <p:par>
                                <p:cTn id="78" presetID="10" presetClass="entr" presetSubtype="0" fill="hold" nodeType="after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350"/>
                                        <p:tgtEl>
                                          <p:spTgt spid="41"/>
                                        </p:tgtEl>
                                      </p:cBhvr>
                                    </p:animEffect>
                                  </p:childTnLst>
                                </p:cTn>
                              </p:par>
                              <p:par>
                                <p:cTn id="81" presetID="63" presetClass="path" presetSubtype="0" decel="100000" fill="hold" nodeType="withEffect">
                                  <p:stCondLst>
                                    <p:cond delay="0"/>
                                  </p:stCondLst>
                                  <p:childTnLst>
                                    <p:animMotion origin="layout" path="M 8.33333E-7 -2.96296E-6 L -0.00052 0.07107 " pathEditMode="relative" rAng="0" ptsTypes="AA">
                                      <p:cBhvr>
                                        <p:cTn id="82" dur="500" spd="-100000" fill="hold"/>
                                        <p:tgtEl>
                                          <p:spTgt spid="4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82"/>
                                        </p:tgtEl>
                                        <p:attrNameLst>
                                          <p:attrName>style.visibility</p:attrName>
                                        </p:attrNameLst>
                                      </p:cBhvr>
                                      <p:to>
                                        <p:strVal val="visible"/>
                                      </p:to>
                                    </p:set>
                                    <p:animEffect transition="in" filter="fade">
                                      <p:cBhvr>
                                        <p:cTn id="85" dur="350"/>
                                        <p:tgtEl>
                                          <p:spTgt spid="82"/>
                                        </p:tgtEl>
                                      </p:cBhvr>
                                    </p:animEffect>
                                  </p:childTnLst>
                                </p:cTn>
                              </p:par>
                              <p:par>
                                <p:cTn id="86" presetID="63" presetClass="path" presetSubtype="0" decel="100000" fill="hold" nodeType="withEffect">
                                  <p:stCondLst>
                                    <p:cond delay="100"/>
                                  </p:stCondLst>
                                  <p:childTnLst>
                                    <p:animMotion origin="layout" path="M 3.33333E-6 -1.11111E-6 L -0.00052 0.07107 " pathEditMode="relative" rAng="0" ptsTypes="AA">
                                      <p:cBhvr>
                                        <p:cTn id="87" dur="500" spd="-100000" fill="hold"/>
                                        <p:tgtEl>
                                          <p:spTgt spid="8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350"/>
                                        <p:tgtEl>
                                          <p:spTgt spid="60"/>
                                        </p:tgtEl>
                                      </p:cBhvr>
                                    </p:animEffect>
                                  </p:childTnLst>
                                </p:cTn>
                              </p:par>
                              <p:par>
                                <p:cTn id="91" presetID="63" presetClass="path" presetSubtype="0" decel="100000" fill="hold" nodeType="withEffect">
                                  <p:stCondLst>
                                    <p:cond delay="200"/>
                                  </p:stCondLst>
                                  <p:childTnLst>
                                    <p:animMotion origin="layout" path="M -2.70833E-6 1.48148E-6 L -0.00052 0.07106 " pathEditMode="relative" rAng="0" ptsTypes="AA">
                                      <p:cBhvr>
                                        <p:cTn id="92" dur="500" spd="-100000" fill="hold"/>
                                        <p:tgtEl>
                                          <p:spTgt spid="60"/>
                                        </p:tgtEl>
                                        <p:attrNameLst>
                                          <p:attrName>ppt_x</p:attrName>
                                          <p:attrName>ppt_y</p:attrName>
                                        </p:attrNameLst>
                                      </p:cBhvr>
                                      <p:rCtr x="-26" y="3542"/>
                                    </p:animMotion>
                                  </p:childTnLst>
                                </p:cTn>
                              </p:par>
                            </p:childTnLst>
                          </p:cTn>
                        </p:par>
                        <p:par>
                          <p:cTn id="93" fill="hold">
                            <p:stCondLst>
                              <p:cond delay="3450"/>
                            </p:stCondLst>
                            <p:childTnLst>
                              <p:par>
                                <p:cTn id="94" presetID="10" presetClass="entr" presetSubtype="0" fill="hold" nodeType="after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350"/>
                                        <p:tgtEl>
                                          <p:spTgt spid="50"/>
                                        </p:tgtEl>
                                      </p:cBhvr>
                                    </p:animEffect>
                                  </p:childTnLst>
                                </p:cTn>
                              </p:par>
                              <p:par>
                                <p:cTn id="97" presetID="63" presetClass="path" presetSubtype="0" decel="100000" fill="hold" nodeType="withEffect">
                                  <p:stCondLst>
                                    <p:cond delay="0"/>
                                  </p:stCondLst>
                                  <p:childTnLst>
                                    <p:animMotion origin="layout" path="M 1.45833E-6 2.22222E-6 L -0.00052 0.07106 " pathEditMode="relative" rAng="0" ptsTypes="AA">
                                      <p:cBhvr>
                                        <p:cTn id="98" dur="500" spd="-100000" fill="hold"/>
                                        <p:tgtEl>
                                          <p:spTgt spid="50"/>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55"/>
                                        </p:tgtEl>
                                        <p:attrNameLst>
                                          <p:attrName>style.visibility</p:attrName>
                                        </p:attrNameLst>
                                      </p:cBhvr>
                                      <p:to>
                                        <p:strVal val="visible"/>
                                      </p:to>
                                    </p:set>
                                    <p:animEffect transition="in" filter="fade">
                                      <p:cBhvr>
                                        <p:cTn id="101" dur="350"/>
                                        <p:tgtEl>
                                          <p:spTgt spid="55"/>
                                        </p:tgtEl>
                                      </p:cBhvr>
                                    </p:animEffect>
                                  </p:childTnLst>
                                </p:cTn>
                              </p:par>
                              <p:par>
                                <p:cTn id="102" presetID="63" presetClass="path" presetSubtype="0" decel="100000" fill="hold" nodeType="withEffect">
                                  <p:stCondLst>
                                    <p:cond delay="100"/>
                                  </p:stCondLst>
                                  <p:childTnLst>
                                    <p:animMotion origin="layout" path="M 1.875E-6 3.33333E-6 L -0.00052 0.07106 " pathEditMode="relative" rAng="0" ptsTypes="AA">
                                      <p:cBhvr>
                                        <p:cTn id="103" dur="500" spd="-100000" fill="hold"/>
                                        <p:tgtEl>
                                          <p:spTgt spid="55"/>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63"/>
                                        </p:tgtEl>
                                        <p:attrNameLst>
                                          <p:attrName>style.visibility</p:attrName>
                                        </p:attrNameLst>
                                      </p:cBhvr>
                                      <p:to>
                                        <p:strVal val="visible"/>
                                      </p:to>
                                    </p:set>
                                    <p:animEffect transition="in" filter="fade">
                                      <p:cBhvr>
                                        <p:cTn id="106" dur="350"/>
                                        <p:tgtEl>
                                          <p:spTgt spid="63"/>
                                        </p:tgtEl>
                                      </p:cBhvr>
                                    </p:animEffect>
                                  </p:childTnLst>
                                </p:cTn>
                              </p:par>
                              <p:par>
                                <p:cTn id="107" presetID="63" presetClass="path" presetSubtype="0" decel="100000" fill="hold" nodeType="withEffect">
                                  <p:stCondLst>
                                    <p:cond delay="200"/>
                                  </p:stCondLst>
                                  <p:childTnLst>
                                    <p:animMotion origin="layout" path="M 2.29167E-6 0 L -0.00052 0.07106 " pathEditMode="relative" rAng="0" ptsTypes="AA">
                                      <p:cBhvr>
                                        <p:cTn id="108" dur="500" spd="-100000" fill="hold"/>
                                        <p:tgtEl>
                                          <p:spTgt spid="63"/>
                                        </p:tgtEl>
                                        <p:attrNameLst>
                                          <p:attrName>ppt_x</p:attrName>
                                          <p:attrName>ppt_y</p:attrName>
                                        </p:attrNameLst>
                                      </p:cBhvr>
                                      <p:rCtr x="-26" y="3542"/>
                                    </p:animMotion>
                                  </p:childTnLst>
                                </p:cTn>
                              </p:par>
                            </p:childTnLst>
                          </p:cTn>
                        </p:par>
                        <p:par>
                          <p:cTn id="109" fill="hold">
                            <p:stCondLst>
                              <p:cond delay="4150"/>
                            </p:stCondLst>
                            <p:childTnLst>
                              <p:par>
                                <p:cTn id="110" presetID="10" presetClass="entr" presetSubtype="0" fill="hold" nodeType="after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350"/>
                                        <p:tgtEl>
                                          <p:spTgt spid="85"/>
                                        </p:tgtEl>
                                      </p:cBhvr>
                                    </p:animEffect>
                                  </p:childTnLst>
                                </p:cTn>
                              </p:par>
                              <p:par>
                                <p:cTn id="113" presetID="63" presetClass="path" presetSubtype="0" decel="100000" fill="hold" nodeType="withEffect">
                                  <p:stCondLst>
                                    <p:cond delay="0"/>
                                  </p:stCondLst>
                                  <p:childTnLst>
                                    <p:animMotion origin="layout" path="M 2.29167E-6 1.85185E-6 L -0.00052 0.07106 " pathEditMode="relative" rAng="0" ptsTypes="AA">
                                      <p:cBhvr>
                                        <p:cTn id="114" dur="500" spd="-100000" fill="hold"/>
                                        <p:tgtEl>
                                          <p:spTgt spid="85"/>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93"/>
                                        </p:tgtEl>
                                        <p:attrNameLst>
                                          <p:attrName>style.visibility</p:attrName>
                                        </p:attrNameLst>
                                      </p:cBhvr>
                                      <p:to>
                                        <p:strVal val="visible"/>
                                      </p:to>
                                    </p:set>
                                    <p:animEffect transition="in" filter="fade">
                                      <p:cBhvr>
                                        <p:cTn id="117" dur="350"/>
                                        <p:tgtEl>
                                          <p:spTgt spid="93"/>
                                        </p:tgtEl>
                                      </p:cBhvr>
                                    </p:animEffect>
                                  </p:childTnLst>
                                </p:cTn>
                              </p:par>
                              <p:par>
                                <p:cTn id="118" presetID="63" presetClass="path" presetSubtype="0" decel="100000" fill="hold" nodeType="withEffect">
                                  <p:stCondLst>
                                    <p:cond delay="100"/>
                                  </p:stCondLst>
                                  <p:childTnLst>
                                    <p:animMotion origin="layout" path="M 1.875E-6 -3.7037E-6 L -0.00052 0.07107 " pathEditMode="relative" rAng="0" ptsTypes="AA">
                                      <p:cBhvr>
                                        <p:cTn id="119" dur="500" spd="-100000" fill="hold"/>
                                        <p:tgtEl>
                                          <p:spTgt spid="93"/>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96"/>
                                        </p:tgtEl>
                                        <p:attrNameLst>
                                          <p:attrName>style.visibility</p:attrName>
                                        </p:attrNameLst>
                                      </p:cBhvr>
                                      <p:to>
                                        <p:strVal val="visible"/>
                                      </p:to>
                                    </p:set>
                                    <p:animEffect transition="in" filter="fade">
                                      <p:cBhvr>
                                        <p:cTn id="122" dur="350"/>
                                        <p:tgtEl>
                                          <p:spTgt spid="96"/>
                                        </p:tgtEl>
                                      </p:cBhvr>
                                    </p:animEffect>
                                  </p:childTnLst>
                                </p:cTn>
                              </p:par>
                              <p:par>
                                <p:cTn id="123" presetID="63" presetClass="path" presetSubtype="0" decel="100000" fill="hold" nodeType="withEffect">
                                  <p:stCondLst>
                                    <p:cond delay="200"/>
                                  </p:stCondLst>
                                  <p:childTnLst>
                                    <p:animMotion origin="layout" path="M -3.95833E-6 -1.85185E-6 L -0.00052 0.07107 " pathEditMode="relative" rAng="0" ptsTypes="AA">
                                      <p:cBhvr>
                                        <p:cTn id="124" dur="500" spd="-100000" fill="hold"/>
                                        <p:tgtEl>
                                          <p:spTgt spid="96"/>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68" grpId="0" animBg="1"/>
      <p:bldP spid="69" grpId="0" animBg="1"/>
      <p:bldP spid="104" grpId="0" animBg="1"/>
      <p:bldP spid="105" grpId="0" animBg="1"/>
      <p:bldP spid="106" grpId="0" animBg="1"/>
      <p:bldP spid="108" grpId="0" animBg="1"/>
      <p:bldP spid="10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88263" y="457200"/>
            <a:ext cx="11018520" cy="830997"/>
          </a:xfrm>
        </p:spPr>
        <p:txBody>
          <a:bodyPr>
            <a:normAutofit fontScale="90000"/>
          </a:bodyPr>
          <a:lstStyle/>
          <a:p>
            <a:pPr algn="ctr"/>
            <a:r>
              <a:rPr lang="en-US">
                <a:cs typeface="Segoe UI Light" panose="020B0502040204020203" pitchFamily="34" charset="0"/>
              </a:rPr>
              <a:t>Popular frameworks</a:t>
            </a:r>
            <a:br>
              <a:rPr lang="en-US"/>
            </a:br>
            <a:r>
              <a:rPr lang="en-US" sz="1800">
                <a:solidFill>
                  <a:srgbClr val="0078D7"/>
                </a:solidFill>
              </a:rPr>
              <a:t>Build advanced deep learning solutions</a:t>
            </a:r>
            <a:endParaRPr lang="en-US" sz="1800"/>
          </a:p>
        </p:txBody>
      </p:sp>
      <p:sp>
        <p:nvSpPr>
          <p:cNvPr id="29" name="Rectangle 28">
            <a:extLst>
              <a:ext uri="{FF2B5EF4-FFF2-40B4-BE49-F238E27FC236}">
                <a16:creationId xmlns:a16="http://schemas.microsoft.com/office/drawing/2014/main" id="{19F2B344-0ACC-4124-9DCB-5A679B254B74}"/>
              </a:ext>
            </a:extLst>
          </p:cNvPr>
          <p:cNvSpPr/>
          <p:nvPr/>
        </p:nvSpPr>
        <p:spPr bwMode="auto">
          <a:xfrm>
            <a:off x="448384" y="2092187"/>
            <a:ext cx="5536096" cy="41796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CAFB9175-B54B-4C38-A8CD-549BDD663A78}"/>
              </a:ext>
            </a:extLst>
          </p:cNvPr>
          <p:cNvSpPr/>
          <p:nvPr/>
        </p:nvSpPr>
        <p:spPr bwMode="auto">
          <a:xfrm>
            <a:off x="6189557" y="2092187"/>
            <a:ext cx="5536096" cy="4179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477120" y="2221847"/>
            <a:ext cx="5474353"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charset="0"/>
              </a:rPr>
              <a:t>Use your favorite deep learning frameworks</a:t>
            </a:r>
            <a:endParaRPr kumimoji="0" lang="en-US" sz="2000" b="0" i="0" u="none" strike="noStrike" kern="1200" cap="none" spc="0" normalizeH="0" baseline="0" noProof="0">
              <a:ln>
                <a:noFill/>
              </a:ln>
              <a:solidFill>
                <a:srgbClr val="0078D7"/>
              </a:solidFill>
              <a:effectLst/>
              <a:uLnTx/>
              <a:uFillTx/>
              <a:latin typeface="Segoe UI"/>
              <a:ea typeface="+mn-ea"/>
              <a:cs typeface="+mn-cs"/>
            </a:endParaRPr>
          </a:p>
        </p:txBody>
      </p:sp>
      <p:pic>
        <p:nvPicPr>
          <p:cNvPr id="37" name="Picture 32">
            <a:extLst>
              <a:ext uri="{FF2B5EF4-FFF2-40B4-BE49-F238E27FC236}">
                <a16:creationId xmlns:a16="http://schemas.microsoft.com/office/drawing/2014/main" id="{178EDBFF-EE52-4972-8627-FD50E4114D56}"/>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8652943" y="3313655"/>
            <a:ext cx="433704" cy="423296"/>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12D59C8-D17F-493D-9C16-D4EF7341CE45}"/>
              </a:ext>
            </a:extLst>
          </p:cNvPr>
          <p:cNvSpPr/>
          <p:nvPr/>
        </p:nvSpPr>
        <p:spPr>
          <a:xfrm>
            <a:off x="6189557" y="2221847"/>
            <a:ext cx="5536096"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charset="0"/>
              </a:rPr>
              <a:t>without getting locked into one framework</a:t>
            </a:r>
          </a:p>
        </p:txBody>
      </p:sp>
      <p:sp>
        <p:nvSpPr>
          <p:cNvPr id="39" name="Rectangle 38">
            <a:extLst>
              <a:ext uri="{FF2B5EF4-FFF2-40B4-BE49-F238E27FC236}">
                <a16:creationId xmlns:a16="http://schemas.microsoft.com/office/drawing/2014/main" id="{1A10A801-F9B6-42C9-8441-5BE6B2D448F1}"/>
              </a:ext>
            </a:extLst>
          </p:cNvPr>
          <p:cNvSpPr/>
          <p:nvPr/>
        </p:nvSpPr>
        <p:spPr>
          <a:xfrm>
            <a:off x="8577248" y="3785944"/>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ONNX</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Rectangle 41">
            <a:extLst>
              <a:ext uri="{FF2B5EF4-FFF2-40B4-BE49-F238E27FC236}">
                <a16:creationId xmlns:a16="http://schemas.microsoft.com/office/drawing/2014/main" id="{F23C8B67-3A54-4439-987B-CE527FA0B4D3}"/>
              </a:ext>
            </a:extLst>
          </p:cNvPr>
          <p:cNvSpPr/>
          <p:nvPr/>
        </p:nvSpPr>
        <p:spPr>
          <a:xfrm>
            <a:off x="6574752" y="4360454"/>
            <a:ext cx="4736968" cy="81560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charset="0"/>
              </a:rPr>
              <a:t>Community project created by Facebook and Microsoft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charset="0"/>
              </a:rPr>
              <a:t>Use the best tool for the job. Train in one framework and transfer to another for inference</a:t>
            </a:r>
          </a:p>
        </p:txBody>
      </p:sp>
      <p:pic>
        <p:nvPicPr>
          <p:cNvPr id="46" name="Picture 24">
            <a:extLst>
              <a:ext uri="{FF2B5EF4-FFF2-40B4-BE49-F238E27FC236}">
                <a16:creationId xmlns:a16="http://schemas.microsoft.com/office/drawing/2014/main" id="{E0EBB7DA-F0CF-4EC0-AA34-B4BFA0CE421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1461549" y="3462630"/>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4A8FA202-2873-447C-B58E-8C7E6BACFE0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955677" y="3446067"/>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a:extLst>
              <a:ext uri="{FF2B5EF4-FFF2-40B4-BE49-F238E27FC236}">
                <a16:creationId xmlns:a16="http://schemas.microsoft.com/office/drawing/2014/main" id="{51A442FD-D6DE-4CFE-9488-088C70FB74E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1362050" y="4815531"/>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a:extLst>
              <a:ext uri="{FF2B5EF4-FFF2-40B4-BE49-F238E27FC236}">
                <a16:creationId xmlns:a16="http://schemas.microsoft.com/office/drawing/2014/main" id="{B7432FC6-CA74-40DB-BDE1-025836627417}"/>
              </a:ext>
            </a:extLst>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2919834" y="4806969"/>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02CA6328-E3C5-4BC7-ACEA-1A21914B72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tretch>
            <a:fillRect/>
          </a:stretch>
        </p:blipFill>
        <p:spPr bwMode="auto">
          <a:xfrm>
            <a:off x="4405459" y="3424075"/>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1238132" y="3870425"/>
            <a:ext cx="75200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2825670" y="3860891"/>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PyTorch</a:t>
            </a:r>
          </a:p>
        </p:txBody>
      </p:sp>
      <p:sp>
        <p:nvSpPr>
          <p:cNvPr id="67" name="Rectangle 66">
            <a:extLst>
              <a:ext uri="{FF2B5EF4-FFF2-40B4-BE49-F238E27FC236}">
                <a16:creationId xmlns:a16="http://schemas.microsoft.com/office/drawing/2014/main" id="{EE5CB7B8-7751-4A30-AB53-2CE78173F858}"/>
              </a:ext>
            </a:extLst>
          </p:cNvPr>
          <p:cNvSpPr/>
          <p:nvPr/>
        </p:nvSpPr>
        <p:spPr>
          <a:xfrm>
            <a:off x="4298759" y="3831871"/>
            <a:ext cx="786754"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Scikit-Learn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1288940" y="5208240"/>
            <a:ext cx="477695"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MXNet</a:t>
            </a:r>
          </a:p>
        </p:txBody>
      </p:sp>
      <p:sp>
        <p:nvSpPr>
          <p:cNvPr id="69" name="Rectangle 68">
            <a:extLst>
              <a:ext uri="{FF2B5EF4-FFF2-40B4-BE49-F238E27FC236}">
                <a16:creationId xmlns:a16="http://schemas.microsoft.com/office/drawing/2014/main" id="{3A50B98D-365C-4BCA-A310-DF9534D8E5C6}"/>
              </a:ext>
            </a:extLst>
          </p:cNvPr>
          <p:cNvSpPr/>
          <p:nvPr/>
        </p:nvSpPr>
        <p:spPr>
          <a:xfrm>
            <a:off x="2823481" y="5146925"/>
            <a:ext cx="516167" cy="184666"/>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Chainer</a:t>
            </a:r>
          </a:p>
        </p:txBody>
      </p:sp>
      <p:pic>
        <p:nvPicPr>
          <p:cNvPr id="70" name="Picture 69">
            <a:extLst>
              <a:ext uri="{FF2B5EF4-FFF2-40B4-BE49-F238E27FC236}">
                <a16:creationId xmlns:a16="http://schemas.microsoft.com/office/drawing/2014/main" id="{781E5544-126E-4727-918E-5C05C42F5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03584" y="4735404"/>
            <a:ext cx="286848" cy="280328"/>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4564490" y="5167297"/>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Keras</a:t>
            </a:r>
          </a:p>
        </p:txBody>
      </p:sp>
      <p:grpSp>
        <p:nvGrpSpPr>
          <p:cNvPr id="72" name="Group 71">
            <a:extLst>
              <a:ext uri="{FF2B5EF4-FFF2-40B4-BE49-F238E27FC236}">
                <a16:creationId xmlns:a16="http://schemas.microsoft.com/office/drawing/2014/main" id="{04227D19-48BB-4EE9-8675-B95BFB3D478F}"/>
              </a:ext>
            </a:extLst>
          </p:cNvPr>
          <p:cNvGrpSpPr/>
          <p:nvPr/>
        </p:nvGrpSpPr>
        <p:grpSpPr>
          <a:xfrm>
            <a:off x="5804363" y="3899354"/>
            <a:ext cx="565312" cy="565312"/>
            <a:chOff x="5664926" y="3703417"/>
            <a:chExt cx="565312" cy="565312"/>
          </a:xfrm>
        </p:grpSpPr>
        <p:sp>
          <p:nvSpPr>
            <p:cNvPr id="73" name="Oval 72">
              <a:extLst>
                <a:ext uri="{FF2B5EF4-FFF2-40B4-BE49-F238E27FC236}">
                  <a16:creationId xmlns:a16="http://schemas.microsoft.com/office/drawing/2014/main" id="{0120DBDC-B395-4FE3-9890-1B729928BE0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Cross 73">
              <a:extLst>
                <a:ext uri="{FF2B5EF4-FFF2-40B4-BE49-F238E27FC236}">
                  <a16:creationId xmlns:a16="http://schemas.microsoft.com/office/drawing/2014/main" id="{7F313B74-CCA9-4CA5-93C3-22668FA4E8C8}"/>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35" name="Picture 34">
            <a:extLst>
              <a:ext uri="{FF2B5EF4-FFF2-40B4-BE49-F238E27FC236}">
                <a16:creationId xmlns:a16="http://schemas.microsoft.com/office/drawing/2014/main" id="{51832440-F98C-416F-9052-CEB25765D95B}"/>
              </a:ext>
            </a:extLst>
          </p:cNvPr>
          <p:cNvPicPr>
            <a:picLocks noChangeAspect="1"/>
          </p:cNvPicPr>
          <p:nvPr/>
        </p:nvPicPr>
        <p:blipFill>
          <a:blip r:embed="rId11" cstate="email">
            <a:duotone>
              <a:schemeClr val="bg2">
                <a:shade val="45000"/>
                <a:satMod val="135000"/>
              </a:schemeClr>
              <a:prstClr val="white"/>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600019" y="5355897"/>
            <a:ext cx="4773582" cy="792549"/>
          </a:xfrm>
          <a:prstGeom prst="rect">
            <a:avLst/>
          </a:prstGeom>
        </p:spPr>
      </p:pic>
      <p:sp>
        <p:nvSpPr>
          <p:cNvPr id="36" name="Rectangle 35">
            <a:extLst>
              <a:ext uri="{FF2B5EF4-FFF2-40B4-BE49-F238E27FC236}">
                <a16:creationId xmlns:a16="http://schemas.microsoft.com/office/drawing/2014/main" id="{2838D73A-6360-4634-837D-1A34471B6FB3}"/>
              </a:ext>
            </a:extLst>
          </p:cNvPr>
          <p:cNvSpPr/>
          <p:nvPr/>
        </p:nvSpPr>
        <p:spPr bwMode="auto">
          <a:xfrm>
            <a:off x="9441055" y="5376269"/>
            <a:ext cx="2067149" cy="3759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a:extLst>
              <a:ext uri="{FF2B5EF4-FFF2-40B4-BE49-F238E27FC236}">
                <a16:creationId xmlns:a16="http://schemas.microsoft.com/office/drawing/2014/main" id="{C2A0B051-E55B-4425-8F8A-587FD4AF26D4}"/>
              </a:ext>
            </a:extLst>
          </p:cNvPr>
          <p:cNvPicPr>
            <a:picLocks noChangeAspect="1"/>
          </p:cNvPicPr>
          <p:nvPr/>
        </p:nvPicPr>
        <p:blipFill rotWithShape="1">
          <a:blip r:embed="rId13" cstate="email">
            <a:duotone>
              <a:schemeClr val="bg2">
                <a:shade val="45000"/>
                <a:satMod val="135000"/>
              </a:schemeClr>
              <a:prstClr val="white"/>
            </a:duotone>
            <a:extLst>
              <a:ext uri="{BEBA8EAE-BF5A-486C-A8C5-ECC9F3942E4B}">
                <a14:imgProps xmlns:a14="http://schemas.microsoft.com/office/drawing/2010/main">
                  <a14:imgLayer r:embed="rId14">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9530502" y="5376269"/>
            <a:ext cx="839754" cy="260208"/>
          </a:xfrm>
          <a:prstGeom prst="rect">
            <a:avLst/>
          </a:prstGeom>
        </p:spPr>
      </p:pic>
      <p:pic>
        <p:nvPicPr>
          <p:cNvPr id="60" name="Picture 59">
            <a:extLst>
              <a:ext uri="{FF2B5EF4-FFF2-40B4-BE49-F238E27FC236}">
                <a16:creationId xmlns:a16="http://schemas.microsoft.com/office/drawing/2014/main" id="{8F65A1E3-DAC0-4EA2-AE5C-B1B9E7407262}"/>
              </a:ext>
            </a:extLst>
          </p:cNvPr>
          <p:cNvPicPr>
            <a:picLocks noChangeAspect="1"/>
          </p:cNvPicPr>
          <p:nvPr/>
        </p:nvPicPr>
        <p:blipFill rotWithShape="1">
          <a:blip r:embed="rId15" cstate="email">
            <a:duotone>
              <a:schemeClr val="bg2">
                <a:shade val="45000"/>
                <a:satMod val="135000"/>
              </a:schemeClr>
              <a:prstClr val="white"/>
            </a:duotone>
            <a:extLst>
              <a:ext uri="{BEBA8EAE-BF5A-486C-A8C5-ECC9F3942E4B}">
                <a14:imgProps xmlns:a14="http://schemas.microsoft.com/office/drawing/2010/main">
                  <a14:imgLayer r:embed="rId16">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505869" y="5399448"/>
            <a:ext cx="839755" cy="260208"/>
          </a:xfrm>
          <a:prstGeom prst="rect">
            <a:avLst/>
          </a:prstGeom>
        </p:spPr>
      </p:pic>
    </p:spTree>
    <p:extLst>
      <p:ext uri="{BB962C8B-B14F-4D97-AF65-F5344CB8AC3E}">
        <p14:creationId xmlns:p14="http://schemas.microsoft.com/office/powerpoint/2010/main" val="49540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A2784-1AA5-204D-A09C-B5332D32119D}"/>
              </a:ext>
            </a:extLst>
          </p:cNvPr>
          <p:cNvSpPr>
            <a:spLocks noGrp="1"/>
          </p:cNvSpPr>
          <p:nvPr>
            <p:ph type="title"/>
          </p:nvPr>
        </p:nvSpPr>
        <p:spPr/>
        <p:txBody>
          <a:bodyPr/>
          <a:lstStyle/>
          <a:p>
            <a:r>
              <a:rPr lang="en-US"/>
              <a:t>The components of a ML application</a:t>
            </a:r>
          </a:p>
        </p:txBody>
      </p:sp>
      <p:pic>
        <p:nvPicPr>
          <p:cNvPr id="4" name="Picture 3">
            <a:extLst>
              <a:ext uri="{FF2B5EF4-FFF2-40B4-BE49-F238E27FC236}">
                <a16:creationId xmlns:a16="http://schemas.microsoft.com/office/drawing/2014/main" id="{F7BBFEA8-D9E6-7745-BD16-C487C8C3523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951235"/>
            <a:ext cx="10525125" cy="3446978"/>
          </a:xfrm>
          <a:prstGeom prst="rect">
            <a:avLst/>
          </a:prstGeom>
        </p:spPr>
      </p:pic>
    </p:spTree>
    <p:extLst>
      <p:ext uri="{BB962C8B-B14F-4D97-AF65-F5344CB8AC3E}">
        <p14:creationId xmlns:p14="http://schemas.microsoft.com/office/powerpoint/2010/main" val="4622404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D7A4B22-177F-42A2-B899-629FC2B02AAF}"/>
              </a:ext>
            </a:extLst>
          </p:cNvPr>
          <p:cNvPicPr/>
          <p:nvPr/>
        </p:nvPicPr>
        <p:blipFill>
          <a:blip r:embed="rId3" cstate="email">
            <a:extLst>
              <a:ext uri="{28A0092B-C50C-407E-A947-70E740481C1C}">
                <a14:useLocalDpi xmlns:a14="http://schemas.microsoft.com/office/drawing/2010/main"/>
              </a:ext>
            </a:extLst>
          </a:blip>
          <a:stretch>
            <a:fillRect/>
          </a:stretch>
        </p:blipFill>
        <p:spPr>
          <a:xfrm>
            <a:off x="643467" y="1991203"/>
            <a:ext cx="10905066" cy="3762246"/>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Workflow: App Developer</a:t>
            </a:r>
          </a:p>
        </p:txBody>
      </p:sp>
      <p:sp>
        <p:nvSpPr>
          <p:cNvPr id="5" name="Title 1">
            <a:extLst>
              <a:ext uri="{FF2B5EF4-FFF2-40B4-BE49-F238E27FC236}">
                <a16:creationId xmlns:a16="http://schemas.microsoft.com/office/drawing/2014/main" id="{28223099-ADD7-4F96-9B95-521DE45D5D3D}"/>
              </a:ext>
            </a:extLst>
          </p:cNvPr>
          <p:cNvSpPr txBox="1">
            <a:spLocks/>
          </p:cNvSpPr>
          <p:nvPr/>
        </p:nvSpPr>
        <p:spPr>
          <a:xfrm>
            <a:off x="708932" y="7958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solidFill>
                  <a:schemeClr val="bg1"/>
                </a:solidFill>
              </a:rPr>
              <a:t>Workflow: App Developer</a:t>
            </a:r>
          </a:p>
        </p:txBody>
      </p:sp>
      <p:sp>
        <p:nvSpPr>
          <p:cNvPr id="6" name="Title 1">
            <a:extLst>
              <a:ext uri="{FF2B5EF4-FFF2-40B4-BE49-F238E27FC236}">
                <a16:creationId xmlns:a16="http://schemas.microsoft.com/office/drawing/2014/main" id="{13B45854-FB32-41D0-B1E0-CB4DB695801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Segoe UI Light (Headings)"/>
              </a:rPr>
              <a:t>Basic Workflow: App Developer</a:t>
            </a:r>
          </a:p>
        </p:txBody>
      </p:sp>
    </p:spTree>
    <p:extLst>
      <p:ext uri="{BB962C8B-B14F-4D97-AF65-F5344CB8AC3E}">
        <p14:creationId xmlns:p14="http://schemas.microsoft.com/office/powerpoint/2010/main" val="612980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77D94D89-F190-44D8-97CD-5302E0E99838}"/>
              </a:ext>
            </a:extLst>
          </p:cNvPr>
          <p:cNvPicPr/>
          <p:nvPr/>
        </p:nvPicPr>
        <p:blipFill>
          <a:blip r:embed="rId3" cstate="email">
            <a:extLst>
              <a:ext uri="{28A0092B-C50C-407E-A947-70E740481C1C}">
                <a14:useLocalDpi xmlns:a14="http://schemas.microsoft.com/office/drawing/2010/main"/>
              </a:ext>
            </a:extLst>
          </a:blip>
          <a:stretch>
            <a:fillRect/>
          </a:stretch>
        </p:blipFill>
        <p:spPr>
          <a:xfrm>
            <a:off x="1158699" y="1675227"/>
            <a:ext cx="9874602" cy="4394199"/>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Workflow: Data Scientist</a:t>
            </a:r>
          </a:p>
        </p:txBody>
      </p:sp>
      <p:sp>
        <p:nvSpPr>
          <p:cNvPr id="5" name="Title 1">
            <a:extLst>
              <a:ext uri="{FF2B5EF4-FFF2-40B4-BE49-F238E27FC236}">
                <a16:creationId xmlns:a16="http://schemas.microsoft.com/office/drawing/2014/main" id="{4120EC06-4871-4625-ABA6-1E44736A7894}"/>
              </a:ext>
            </a:extLst>
          </p:cNvPr>
          <p:cNvSpPr txBox="1">
            <a:spLocks/>
          </p:cNvSpPr>
          <p:nvPr/>
        </p:nvSpPr>
        <p:spPr>
          <a:xfrm>
            <a:off x="708932" y="7958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solidFill>
                  <a:schemeClr val="bg1"/>
                </a:solidFill>
              </a:rPr>
              <a:t>Workflow: App Developer</a:t>
            </a:r>
          </a:p>
        </p:txBody>
      </p:sp>
      <p:sp>
        <p:nvSpPr>
          <p:cNvPr id="6" name="Title 1">
            <a:extLst>
              <a:ext uri="{FF2B5EF4-FFF2-40B4-BE49-F238E27FC236}">
                <a16:creationId xmlns:a16="http://schemas.microsoft.com/office/drawing/2014/main" id="{962EB404-37E7-4B58-84A9-D4572E92DE8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latin typeface="Segoe UI Light (Headings)"/>
              </a:rPr>
              <a:t>Basic Workflow: Data Scientist</a:t>
            </a:r>
          </a:p>
        </p:txBody>
      </p:sp>
    </p:spTree>
    <p:extLst>
      <p:ext uri="{BB962C8B-B14F-4D97-AF65-F5344CB8AC3E}">
        <p14:creationId xmlns:p14="http://schemas.microsoft.com/office/powerpoint/2010/main" val="880093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Artificial Intelligence Development Pipeline (CI/CD) </a:t>
              </a:r>
            </a:p>
          </p:txBody>
        </p:sp>
      </p:grpSp>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Microsoft AI – DevOps (App Developer &amp; Data Scientists)</a:t>
            </a:r>
          </a:p>
        </p:txBody>
      </p:sp>
      <p:pic>
        <p:nvPicPr>
          <p:cNvPr id="8" name="Picture 7">
            <a:extLst>
              <a:ext uri="{FF2B5EF4-FFF2-40B4-BE49-F238E27FC236}">
                <a16:creationId xmlns:a16="http://schemas.microsoft.com/office/drawing/2014/main" id="{3A0D3B7E-E2BD-0A4F-B5DA-47BE2B862C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8715" y="3515854"/>
            <a:ext cx="1828067" cy="86291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3EFB964-EA32-F444-8DB4-D0E191BAEAB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08783" y="2043095"/>
            <a:ext cx="542076" cy="54207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67FF7DA-0B24-E042-883E-C1257C45B93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00251" y="4914582"/>
            <a:ext cx="780288" cy="780288"/>
          </a:xfrm>
          <a:prstGeom prst="rect">
            <a:avLst/>
          </a:prstGeom>
        </p:spPr>
      </p:pic>
      <p:pic>
        <p:nvPicPr>
          <p:cNvPr id="11" name="Picture 10">
            <a:extLst>
              <a:ext uri="{FF2B5EF4-FFF2-40B4-BE49-F238E27FC236}">
                <a16:creationId xmlns:a16="http://schemas.microsoft.com/office/drawing/2014/main" id="{5D396D0C-EF2D-DE40-A5FC-EE07B46C861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04456" y="1342819"/>
            <a:ext cx="812741" cy="812741"/>
          </a:xfrm>
          <a:prstGeom prst="rect">
            <a:avLst/>
          </a:prstGeom>
        </p:spPr>
      </p:pic>
      <p:cxnSp>
        <p:nvCxnSpPr>
          <p:cNvPr id="12" name="Straight Arrow Connector 11">
            <a:extLst>
              <a:ext uri="{FF2B5EF4-FFF2-40B4-BE49-F238E27FC236}">
                <a16:creationId xmlns:a16="http://schemas.microsoft.com/office/drawing/2014/main" id="{3B9E97E1-10E0-1440-927A-5135E00FCE88}"/>
              </a:ext>
            </a:extLst>
          </p:cNvPr>
          <p:cNvCxnSpPr>
            <a:cxnSpLocks/>
            <a:stCxn id="9" idx="3"/>
            <a:endCxn id="30" idx="1"/>
          </p:cNvCxnSpPr>
          <p:nvPr/>
        </p:nvCxnSpPr>
        <p:spPr>
          <a:xfrm flipV="1">
            <a:off x="2650859" y="2313922"/>
            <a:ext cx="814606" cy="21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680AFAA-305D-E54F-AB3E-930B52599867}"/>
              </a:ext>
            </a:extLst>
          </p:cNvPr>
          <p:cNvSpPr txBox="1"/>
          <p:nvPr/>
        </p:nvSpPr>
        <p:spPr>
          <a:xfrm>
            <a:off x="37133" y="2500896"/>
            <a:ext cx="1310552" cy="307777"/>
          </a:xfrm>
          <a:prstGeom prst="rect">
            <a:avLst/>
          </a:prstGeom>
          <a:noFill/>
        </p:spPr>
        <p:txBody>
          <a:bodyPr wrap="none" rtlCol="0">
            <a:spAutoFit/>
          </a:bodyPr>
          <a:lstStyle/>
          <a:p>
            <a:r>
              <a:rPr lang="en-US" sz="1400" dirty="0"/>
              <a:t>App Developer </a:t>
            </a:r>
          </a:p>
        </p:txBody>
      </p:sp>
      <p:sp>
        <p:nvSpPr>
          <p:cNvPr id="14" name="TextBox 13">
            <a:extLst>
              <a:ext uri="{FF2B5EF4-FFF2-40B4-BE49-F238E27FC236}">
                <a16:creationId xmlns:a16="http://schemas.microsoft.com/office/drawing/2014/main" id="{C6FD9EC1-69D8-9442-B9D5-E4533E54DD1F}"/>
              </a:ext>
            </a:extLst>
          </p:cNvPr>
          <p:cNvSpPr txBox="1"/>
          <p:nvPr/>
        </p:nvSpPr>
        <p:spPr>
          <a:xfrm>
            <a:off x="7858411" y="2280543"/>
            <a:ext cx="1993771" cy="276999"/>
          </a:xfrm>
          <a:prstGeom prst="rect">
            <a:avLst/>
          </a:prstGeom>
          <a:noFill/>
        </p:spPr>
        <p:txBody>
          <a:bodyPr wrap="square" rtlCol="0">
            <a:spAutoFit/>
          </a:bodyPr>
          <a:lstStyle/>
          <a:p>
            <a:pPr algn="ctr"/>
            <a:r>
              <a:rPr lang="en-US" sz="1200" dirty="0"/>
              <a:t>Cloud Services</a:t>
            </a:r>
          </a:p>
        </p:txBody>
      </p:sp>
      <p:pic>
        <p:nvPicPr>
          <p:cNvPr id="15" name="Picture 14">
            <a:extLst>
              <a:ext uri="{FF2B5EF4-FFF2-40B4-BE49-F238E27FC236}">
                <a16:creationId xmlns:a16="http://schemas.microsoft.com/office/drawing/2014/main" id="{4BBC5F33-2C5C-2449-8B6E-B5B098D086D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268945" y="1415754"/>
            <a:ext cx="676456" cy="676456"/>
          </a:xfrm>
          <a:prstGeom prst="rect">
            <a:avLst/>
          </a:prstGeom>
        </p:spPr>
      </p:pic>
      <p:pic>
        <p:nvPicPr>
          <p:cNvPr id="16" name="Picture 15">
            <a:extLst>
              <a:ext uri="{FF2B5EF4-FFF2-40B4-BE49-F238E27FC236}">
                <a16:creationId xmlns:a16="http://schemas.microsoft.com/office/drawing/2014/main" id="{D68694A8-71F1-324E-88C9-256171FB8F8F}"/>
              </a:ext>
            </a:extLst>
          </p:cNvPr>
          <p:cNvPicPr>
            <a:picLocks noChangeAspect="1"/>
          </p:cNvPicPr>
          <p:nvPr/>
        </p:nvPicPr>
        <p:blipFill>
          <a:blip r:embed="rId8"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74883" y="1707947"/>
            <a:ext cx="780288" cy="780288"/>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BF096EBE-0DB0-4B4D-B94A-EFF5F3F9DD2F}"/>
              </a:ext>
            </a:extLst>
          </p:cNvPr>
          <p:cNvSpPr txBox="1"/>
          <p:nvPr/>
        </p:nvSpPr>
        <p:spPr>
          <a:xfrm>
            <a:off x="2152885" y="2567013"/>
            <a:ext cx="428322" cy="307777"/>
          </a:xfrm>
          <a:prstGeom prst="rect">
            <a:avLst/>
          </a:prstGeom>
          <a:noFill/>
        </p:spPr>
        <p:txBody>
          <a:bodyPr wrap="none" rtlCol="0">
            <a:spAutoFit/>
          </a:bodyPr>
          <a:lstStyle/>
          <a:p>
            <a:r>
              <a:rPr lang="en-US" sz="1400" dirty="0"/>
              <a:t>IDE</a:t>
            </a:r>
          </a:p>
        </p:txBody>
      </p:sp>
      <p:pic>
        <p:nvPicPr>
          <p:cNvPr id="18" name="Picture 17">
            <a:extLst>
              <a:ext uri="{FF2B5EF4-FFF2-40B4-BE49-F238E27FC236}">
                <a16:creationId xmlns:a16="http://schemas.microsoft.com/office/drawing/2014/main" id="{716A0772-47EB-4342-A93B-CE2466B8E280}"/>
              </a:ext>
            </a:extLst>
          </p:cNvPr>
          <p:cNvPicPr>
            <a:picLocks noChangeAspect="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81841" y="4885114"/>
            <a:ext cx="780288" cy="780288"/>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CA3DD6EB-22C8-A845-8C41-BC2230C66D22}"/>
              </a:ext>
            </a:extLst>
          </p:cNvPr>
          <p:cNvSpPr txBox="1"/>
          <p:nvPr/>
        </p:nvSpPr>
        <p:spPr>
          <a:xfrm>
            <a:off x="175506" y="5757696"/>
            <a:ext cx="1179041" cy="307777"/>
          </a:xfrm>
          <a:prstGeom prst="rect">
            <a:avLst/>
          </a:prstGeom>
          <a:noFill/>
        </p:spPr>
        <p:txBody>
          <a:bodyPr wrap="none" rtlCol="0">
            <a:spAutoFit/>
          </a:bodyPr>
          <a:lstStyle/>
          <a:p>
            <a:r>
              <a:rPr lang="en-US" sz="1400" dirty="0"/>
              <a:t>Data Scientist</a:t>
            </a:r>
          </a:p>
        </p:txBody>
      </p:sp>
      <p:cxnSp>
        <p:nvCxnSpPr>
          <p:cNvPr id="20" name="Straight Arrow Connector 19">
            <a:extLst>
              <a:ext uri="{FF2B5EF4-FFF2-40B4-BE49-F238E27FC236}">
                <a16:creationId xmlns:a16="http://schemas.microsoft.com/office/drawing/2014/main" id="{4A65AFF3-DA02-1949-8C8A-C88E04D3B90E}"/>
              </a:ext>
            </a:extLst>
          </p:cNvPr>
          <p:cNvCxnSpPr/>
          <p:nvPr/>
        </p:nvCxnSpPr>
        <p:spPr>
          <a:xfrm flipV="1">
            <a:off x="1093517" y="5478724"/>
            <a:ext cx="858866" cy="90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84B034-00E8-4040-8CE6-1B1087D1EF27}"/>
              </a:ext>
            </a:extLst>
          </p:cNvPr>
          <p:cNvCxnSpPr/>
          <p:nvPr/>
        </p:nvCxnSpPr>
        <p:spPr>
          <a:xfrm flipV="1">
            <a:off x="1088862" y="2170668"/>
            <a:ext cx="858866" cy="1092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F744684-6A57-C84E-A208-2337E29BE97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16864" y="2239031"/>
            <a:ext cx="961244" cy="637347"/>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0CEAEF44-2F6B-3745-9FAF-AF6208862F51}"/>
              </a:ext>
            </a:extLst>
          </p:cNvPr>
          <p:cNvSpPr txBox="1"/>
          <p:nvPr/>
        </p:nvSpPr>
        <p:spPr>
          <a:xfrm>
            <a:off x="10310615" y="5446973"/>
            <a:ext cx="1519889" cy="415498"/>
          </a:xfrm>
          <a:prstGeom prst="rect">
            <a:avLst/>
          </a:prstGeom>
          <a:noFill/>
        </p:spPr>
        <p:txBody>
          <a:bodyPr wrap="square" rtlCol="0" anchor="t">
            <a:spAutoFit/>
          </a:bodyPr>
          <a:lstStyle/>
          <a:p>
            <a:r>
              <a:rPr lang="es-ES_tradnl" sz="1050" dirty="0"/>
              <a:t>[ { "cat":      0.99218,</a:t>
            </a:r>
            <a:endParaRPr lang="en-US" sz="1050" dirty="0"/>
          </a:p>
          <a:p>
            <a:r>
              <a:rPr lang="es-ES_tradnl" sz="1050" dirty="0"/>
              <a:t>     "feline": 0.81242 </a:t>
            </a:r>
            <a:r>
              <a:rPr lang="en-US" sz="1050" dirty="0"/>
              <a:t>}</a:t>
            </a:r>
            <a:r>
              <a:rPr lang="es-ES_tradnl" sz="1050" dirty="0"/>
              <a:t>]</a:t>
            </a:r>
            <a:endParaRPr lang="en-US" sz="1050" dirty="0"/>
          </a:p>
        </p:txBody>
      </p:sp>
      <p:pic>
        <p:nvPicPr>
          <p:cNvPr id="24" name="Picture 23">
            <a:extLst>
              <a:ext uri="{FF2B5EF4-FFF2-40B4-BE49-F238E27FC236}">
                <a16:creationId xmlns:a16="http://schemas.microsoft.com/office/drawing/2014/main" id="{2598EA20-9C19-D941-97B9-C38BAA4674A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70384" y="2787740"/>
            <a:ext cx="798257" cy="798257"/>
          </a:xfrm>
          <a:prstGeom prst="rect">
            <a:avLst/>
          </a:prstGeom>
        </p:spPr>
      </p:pic>
      <p:pic>
        <p:nvPicPr>
          <p:cNvPr id="25" name="Picture 24">
            <a:extLst>
              <a:ext uri="{FF2B5EF4-FFF2-40B4-BE49-F238E27FC236}">
                <a16:creationId xmlns:a16="http://schemas.microsoft.com/office/drawing/2014/main" id="{809D645F-CA4A-E04F-9563-B41E4E6A1A49}"/>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096000" y="2193462"/>
            <a:ext cx="1349396" cy="1273781"/>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01755F4E-30BF-9441-B436-CEDFD248466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746915" y="1290813"/>
            <a:ext cx="681730" cy="689894"/>
          </a:xfrm>
          <a:prstGeom prst="rect">
            <a:avLst/>
          </a:prstGeom>
        </p:spPr>
      </p:pic>
      <p:pic>
        <p:nvPicPr>
          <p:cNvPr id="27" name="Picture 26">
            <a:extLst>
              <a:ext uri="{FF2B5EF4-FFF2-40B4-BE49-F238E27FC236}">
                <a16:creationId xmlns:a16="http://schemas.microsoft.com/office/drawing/2014/main" id="{9413051F-C7D0-994E-88A9-872785730105}"/>
              </a:ext>
            </a:extLst>
          </p:cNvPr>
          <p:cNvPicPr>
            <a:picLocks noChangeAspect="1"/>
          </p:cNvPicPr>
          <p:nvPr/>
        </p:nvPicPr>
        <p:blipFill>
          <a:blip r:embed="rId13"/>
          <a:stretch>
            <a:fillRect/>
          </a:stretch>
        </p:blipFill>
        <p:spPr>
          <a:xfrm>
            <a:off x="2490489" y="5751735"/>
            <a:ext cx="590550" cy="571500"/>
          </a:xfrm>
          <a:prstGeom prst="rect">
            <a:avLst/>
          </a:prstGeom>
        </p:spPr>
      </p:pic>
      <p:cxnSp>
        <p:nvCxnSpPr>
          <p:cNvPr id="28" name="Straight Connector 27">
            <a:extLst>
              <a:ext uri="{FF2B5EF4-FFF2-40B4-BE49-F238E27FC236}">
                <a16:creationId xmlns:a16="http://schemas.microsoft.com/office/drawing/2014/main" id="{655CC7A9-4A58-5A40-8EA9-F6B5377A9BB2}"/>
              </a:ext>
            </a:extLst>
          </p:cNvPr>
          <p:cNvCxnSpPr>
            <a:cxnSpLocks/>
          </p:cNvCxnSpPr>
          <p:nvPr/>
        </p:nvCxnSpPr>
        <p:spPr>
          <a:xfrm flipV="1">
            <a:off x="271545" y="3647974"/>
            <a:ext cx="3300561" cy="3275"/>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681118CE-0706-8245-93E1-EA3EED9B39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81972" y="5099615"/>
            <a:ext cx="542076" cy="542076"/>
          </a:xfrm>
          <a:prstGeom prst="rect">
            <a:avLst/>
          </a:prstGeom>
        </p:spPr>
      </p:pic>
      <p:pic>
        <p:nvPicPr>
          <p:cNvPr id="30" name="Picture 4" descr="https://upload.wikimedia.org/wikipedia/commons/thumb/e/e0/Git-logo.svg/300px-Git-logo.svg.png">
            <a:extLst>
              <a:ext uri="{FF2B5EF4-FFF2-40B4-BE49-F238E27FC236}">
                <a16:creationId xmlns:a16="http://schemas.microsoft.com/office/drawing/2014/main" id="{316155E7-0413-B144-98CB-AD30C4D74CC1}"/>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3465465" y="1994713"/>
            <a:ext cx="668912" cy="63841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50ADA57-557A-254E-9BBB-015289E697C5}"/>
              </a:ext>
            </a:extLst>
          </p:cNvPr>
          <p:cNvSpPr txBox="1"/>
          <p:nvPr/>
        </p:nvSpPr>
        <p:spPr>
          <a:xfrm>
            <a:off x="2556471" y="6433279"/>
            <a:ext cx="428322" cy="307777"/>
          </a:xfrm>
          <a:prstGeom prst="rect">
            <a:avLst/>
          </a:prstGeom>
          <a:noFill/>
        </p:spPr>
        <p:txBody>
          <a:bodyPr wrap="none" rtlCol="0">
            <a:spAutoFit/>
          </a:bodyPr>
          <a:lstStyle/>
          <a:p>
            <a:r>
              <a:rPr lang="en-US" sz="1400" dirty="0"/>
              <a:t>IDE</a:t>
            </a:r>
          </a:p>
        </p:txBody>
      </p:sp>
      <p:sp>
        <p:nvSpPr>
          <p:cNvPr id="32" name="TextBox 31">
            <a:extLst>
              <a:ext uri="{FF2B5EF4-FFF2-40B4-BE49-F238E27FC236}">
                <a16:creationId xmlns:a16="http://schemas.microsoft.com/office/drawing/2014/main" id="{4F21AF0B-2ECC-8D49-8781-A3CEEF827E9B}"/>
              </a:ext>
            </a:extLst>
          </p:cNvPr>
          <p:cNvSpPr txBox="1"/>
          <p:nvPr/>
        </p:nvSpPr>
        <p:spPr>
          <a:xfrm>
            <a:off x="7962319" y="3606959"/>
            <a:ext cx="2048107" cy="276999"/>
          </a:xfrm>
          <a:prstGeom prst="rect">
            <a:avLst/>
          </a:prstGeom>
          <a:noFill/>
        </p:spPr>
        <p:txBody>
          <a:bodyPr wrap="square" rtlCol="0">
            <a:spAutoFit/>
          </a:bodyPr>
          <a:lstStyle/>
          <a:p>
            <a:pPr algn="ctr"/>
            <a:r>
              <a:rPr lang="en-US" sz="1200" dirty="0"/>
              <a:t>Apps</a:t>
            </a:r>
          </a:p>
        </p:txBody>
      </p:sp>
      <p:sp>
        <p:nvSpPr>
          <p:cNvPr id="33" name="TextBox 32">
            <a:extLst>
              <a:ext uri="{FF2B5EF4-FFF2-40B4-BE49-F238E27FC236}">
                <a16:creationId xmlns:a16="http://schemas.microsoft.com/office/drawing/2014/main" id="{A5FA711F-6932-CF4A-8698-84083E8F5A41}"/>
              </a:ext>
            </a:extLst>
          </p:cNvPr>
          <p:cNvSpPr txBox="1"/>
          <p:nvPr/>
        </p:nvSpPr>
        <p:spPr>
          <a:xfrm>
            <a:off x="7937744" y="4905547"/>
            <a:ext cx="2011344" cy="276999"/>
          </a:xfrm>
          <a:prstGeom prst="rect">
            <a:avLst/>
          </a:prstGeom>
          <a:noFill/>
        </p:spPr>
        <p:txBody>
          <a:bodyPr wrap="square" rtlCol="0">
            <a:spAutoFit/>
          </a:bodyPr>
          <a:lstStyle/>
          <a:p>
            <a:pPr algn="ctr"/>
            <a:r>
              <a:rPr lang="en-US" sz="1200" dirty="0"/>
              <a:t>Edge Devices</a:t>
            </a:r>
          </a:p>
        </p:txBody>
      </p:sp>
      <p:cxnSp>
        <p:nvCxnSpPr>
          <p:cNvPr id="34" name="Straight Arrow Connector 33">
            <a:extLst>
              <a:ext uri="{FF2B5EF4-FFF2-40B4-BE49-F238E27FC236}">
                <a16:creationId xmlns:a16="http://schemas.microsoft.com/office/drawing/2014/main" id="{5A3303EF-A4E7-3D47-AE1E-3F46BB65E69E}"/>
              </a:ext>
            </a:extLst>
          </p:cNvPr>
          <p:cNvCxnSpPr>
            <a:cxnSpLocks/>
            <a:stCxn id="22" idx="2"/>
            <a:endCxn id="48" idx="0"/>
          </p:cNvCxnSpPr>
          <p:nvPr/>
        </p:nvCxnSpPr>
        <p:spPr>
          <a:xfrm flipH="1">
            <a:off x="11091665" y="2876378"/>
            <a:ext cx="5821" cy="75801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FC85590-92C0-C444-8B3F-544E448EE30C}"/>
              </a:ext>
            </a:extLst>
          </p:cNvPr>
          <p:cNvCxnSpPr>
            <a:cxnSpLocks/>
            <a:stCxn id="48" idx="2"/>
            <a:endCxn id="23" idx="0"/>
          </p:cNvCxnSpPr>
          <p:nvPr/>
        </p:nvCxnSpPr>
        <p:spPr>
          <a:xfrm flipH="1">
            <a:off x="11070560" y="4598623"/>
            <a:ext cx="21105" cy="84835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088">
            <a:extLst>
              <a:ext uri="{FF2B5EF4-FFF2-40B4-BE49-F238E27FC236}">
                <a16:creationId xmlns:a16="http://schemas.microsoft.com/office/drawing/2014/main" id="{BB94E145-15F6-BD4D-B0EB-55020F905598}"/>
              </a:ext>
            </a:extLst>
          </p:cNvPr>
          <p:cNvCxnSpPr>
            <a:cxnSpLocks/>
            <a:stCxn id="48" idx="1"/>
            <a:endCxn id="15" idx="3"/>
          </p:cNvCxnSpPr>
          <p:nvPr/>
        </p:nvCxnSpPr>
        <p:spPr>
          <a:xfrm rot="10800000">
            <a:off x="9945402" y="1753982"/>
            <a:ext cx="538921" cy="2362524"/>
          </a:xfrm>
          <a:prstGeom prst="bentConnector3">
            <a:avLst>
              <a:gd name="adj1" fmla="val 53535"/>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157">
            <a:extLst>
              <a:ext uri="{FF2B5EF4-FFF2-40B4-BE49-F238E27FC236}">
                <a16:creationId xmlns:a16="http://schemas.microsoft.com/office/drawing/2014/main" id="{ED29C93C-55B3-EF4C-8287-0324529C2BBB}"/>
              </a:ext>
            </a:extLst>
          </p:cNvPr>
          <p:cNvCxnSpPr>
            <a:cxnSpLocks/>
            <a:stCxn id="48" idx="1"/>
            <a:endCxn id="24" idx="3"/>
          </p:cNvCxnSpPr>
          <p:nvPr/>
        </p:nvCxnSpPr>
        <p:spPr>
          <a:xfrm rot="10800000">
            <a:off x="9868642" y="3186870"/>
            <a:ext cx="615681" cy="929637"/>
          </a:xfrm>
          <a:prstGeom prst="bentConnector3">
            <a:avLst>
              <a:gd name="adj1" fmla="val 45240"/>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160">
            <a:extLst>
              <a:ext uri="{FF2B5EF4-FFF2-40B4-BE49-F238E27FC236}">
                <a16:creationId xmlns:a16="http://schemas.microsoft.com/office/drawing/2014/main" id="{7C388EF6-3780-2740-A8E1-49B0D693B912}"/>
              </a:ext>
            </a:extLst>
          </p:cNvPr>
          <p:cNvCxnSpPr>
            <a:cxnSpLocks/>
            <a:stCxn id="48" idx="1"/>
            <a:endCxn id="39" idx="3"/>
          </p:cNvCxnSpPr>
          <p:nvPr/>
        </p:nvCxnSpPr>
        <p:spPr>
          <a:xfrm rot="10800000" flipV="1">
            <a:off x="9855422" y="4116506"/>
            <a:ext cx="628901" cy="373942"/>
          </a:xfrm>
          <a:prstGeom prst="bentConnector3">
            <a:avLst>
              <a:gd name="adj1" fmla="val 44408"/>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See the source image">
            <a:extLst>
              <a:ext uri="{FF2B5EF4-FFF2-40B4-BE49-F238E27FC236}">
                <a16:creationId xmlns:a16="http://schemas.microsoft.com/office/drawing/2014/main" id="{F34DCE8B-D77B-0945-ADC3-9F9575C184AF}"/>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9305058" y="4100303"/>
            <a:ext cx="550363" cy="780289"/>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or: Elbow 133">
            <a:extLst>
              <a:ext uri="{FF2B5EF4-FFF2-40B4-BE49-F238E27FC236}">
                <a16:creationId xmlns:a16="http://schemas.microsoft.com/office/drawing/2014/main" id="{0E482DF8-3D42-DB4F-9137-9B5958D7BCA2}"/>
              </a:ext>
            </a:extLst>
          </p:cNvPr>
          <p:cNvCxnSpPr>
            <a:cxnSpLocks/>
            <a:stCxn id="25" idx="3"/>
            <a:endCxn id="11" idx="1"/>
          </p:cNvCxnSpPr>
          <p:nvPr/>
        </p:nvCxnSpPr>
        <p:spPr>
          <a:xfrm flipV="1">
            <a:off x="7445396" y="1749190"/>
            <a:ext cx="859060" cy="1081163"/>
          </a:xfrm>
          <a:prstGeom prst="bentConnector3">
            <a:avLst>
              <a:gd name="adj1" fmla="val 58870"/>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F03D15C-D619-324B-956E-46BF6D4DDBE5}"/>
              </a:ext>
            </a:extLst>
          </p:cNvPr>
          <p:cNvSpPr txBox="1"/>
          <p:nvPr/>
        </p:nvSpPr>
        <p:spPr>
          <a:xfrm>
            <a:off x="3434079" y="4399490"/>
            <a:ext cx="1919145" cy="307777"/>
          </a:xfrm>
          <a:prstGeom prst="rect">
            <a:avLst/>
          </a:prstGeom>
          <a:noFill/>
        </p:spPr>
        <p:txBody>
          <a:bodyPr wrap="square" rtlCol="0">
            <a:spAutoFit/>
          </a:bodyPr>
          <a:lstStyle/>
          <a:p>
            <a:pPr algn="ctr"/>
            <a:r>
              <a:rPr lang="en-US" sz="1400" dirty="0"/>
              <a:t>Model Store</a:t>
            </a:r>
          </a:p>
        </p:txBody>
      </p:sp>
      <p:pic>
        <p:nvPicPr>
          <p:cNvPr id="42" name="Picture 41">
            <a:extLst>
              <a:ext uri="{FF2B5EF4-FFF2-40B4-BE49-F238E27FC236}">
                <a16:creationId xmlns:a16="http://schemas.microsoft.com/office/drawing/2014/main" id="{1A290643-C133-6D45-B21D-0B2DA897A68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455708" y="4108178"/>
            <a:ext cx="733358" cy="753332"/>
          </a:xfrm>
          <a:prstGeom prst="rect">
            <a:avLst/>
          </a:prstGeom>
        </p:spPr>
      </p:pic>
      <p:cxnSp>
        <p:nvCxnSpPr>
          <p:cNvPr id="43" name="Connector: Elbow 175">
            <a:extLst>
              <a:ext uri="{FF2B5EF4-FFF2-40B4-BE49-F238E27FC236}">
                <a16:creationId xmlns:a16="http://schemas.microsoft.com/office/drawing/2014/main" id="{D78908F6-F168-E54B-BF88-17F9A5F51D64}"/>
              </a:ext>
            </a:extLst>
          </p:cNvPr>
          <p:cNvCxnSpPr>
            <a:cxnSpLocks/>
            <a:stCxn id="25" idx="3"/>
            <a:endCxn id="42" idx="1"/>
          </p:cNvCxnSpPr>
          <p:nvPr/>
        </p:nvCxnSpPr>
        <p:spPr>
          <a:xfrm>
            <a:off x="7445396" y="2830353"/>
            <a:ext cx="1010312" cy="1654491"/>
          </a:xfrm>
          <a:prstGeom prst="bentConnector3">
            <a:avLst>
              <a:gd name="adj1" fmla="val 50000"/>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177">
            <a:extLst>
              <a:ext uri="{FF2B5EF4-FFF2-40B4-BE49-F238E27FC236}">
                <a16:creationId xmlns:a16="http://schemas.microsoft.com/office/drawing/2014/main" id="{177C71CD-D5D9-EE47-831D-C44CBEF50FC0}"/>
              </a:ext>
            </a:extLst>
          </p:cNvPr>
          <p:cNvCxnSpPr>
            <a:cxnSpLocks/>
            <a:stCxn id="30" idx="3"/>
            <a:endCxn id="25" idx="1"/>
          </p:cNvCxnSpPr>
          <p:nvPr/>
        </p:nvCxnSpPr>
        <p:spPr>
          <a:xfrm>
            <a:off x="4134377" y="2313922"/>
            <a:ext cx="1961623" cy="516431"/>
          </a:xfrm>
          <a:prstGeom prst="bentConnector3">
            <a:avLst>
              <a:gd name="adj1" fmla="val 50000"/>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179">
            <a:extLst>
              <a:ext uri="{FF2B5EF4-FFF2-40B4-BE49-F238E27FC236}">
                <a16:creationId xmlns:a16="http://schemas.microsoft.com/office/drawing/2014/main" id="{DA1DD319-A05F-BC41-8FD8-8A19D792576C}"/>
              </a:ext>
            </a:extLst>
          </p:cNvPr>
          <p:cNvCxnSpPr>
            <a:cxnSpLocks/>
            <a:stCxn id="29" idx="3"/>
            <a:endCxn id="41" idx="2"/>
          </p:cNvCxnSpPr>
          <p:nvPr/>
        </p:nvCxnSpPr>
        <p:spPr>
          <a:xfrm flipV="1">
            <a:off x="3324048" y="4707267"/>
            <a:ext cx="1069604" cy="663386"/>
          </a:xfrm>
          <a:prstGeom prst="bentConnector2">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507E9A-0DD6-7643-8F66-B497C1A953A9}"/>
              </a:ext>
            </a:extLst>
          </p:cNvPr>
          <p:cNvCxnSpPr>
            <a:cxnSpLocks/>
            <a:stCxn id="42" idx="3"/>
            <a:endCxn id="39" idx="1"/>
          </p:cNvCxnSpPr>
          <p:nvPr/>
        </p:nvCxnSpPr>
        <p:spPr>
          <a:xfrm>
            <a:off x="9189066" y="4484844"/>
            <a:ext cx="115992" cy="5604"/>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205">
            <a:extLst>
              <a:ext uri="{FF2B5EF4-FFF2-40B4-BE49-F238E27FC236}">
                <a16:creationId xmlns:a16="http://schemas.microsoft.com/office/drawing/2014/main" id="{39D46B70-10ED-0743-A7E3-B9B9A0722078}"/>
              </a:ext>
            </a:extLst>
          </p:cNvPr>
          <p:cNvCxnSpPr>
            <a:cxnSpLocks/>
            <a:stCxn id="11" idx="3"/>
            <a:endCxn id="15" idx="1"/>
          </p:cNvCxnSpPr>
          <p:nvPr/>
        </p:nvCxnSpPr>
        <p:spPr>
          <a:xfrm>
            <a:off x="9117197" y="1749190"/>
            <a:ext cx="151748" cy="4792"/>
          </a:xfrm>
          <a:prstGeom prst="bentConnector3">
            <a:avLst>
              <a:gd name="adj1" fmla="val 50000"/>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5C4E3BDD-483C-704E-AB8C-0301A1525A27}"/>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484322" y="3634388"/>
            <a:ext cx="1214686" cy="964235"/>
          </a:xfrm>
          <a:prstGeom prst="rect">
            <a:avLst/>
          </a:prstGeom>
          <a:ln>
            <a:noFill/>
          </a:ln>
          <a:effectLst>
            <a:outerShdw blurRad="292100" dist="139700" dir="2700000" algn="tl" rotWithShape="0">
              <a:srgbClr val="333333">
                <a:alpha val="65000"/>
              </a:srgbClr>
            </a:outerShdw>
          </a:effectLst>
        </p:spPr>
      </p:pic>
      <p:cxnSp>
        <p:nvCxnSpPr>
          <p:cNvPr id="49" name="Connector: Elbow 54">
            <a:extLst>
              <a:ext uri="{FF2B5EF4-FFF2-40B4-BE49-F238E27FC236}">
                <a16:creationId xmlns:a16="http://schemas.microsoft.com/office/drawing/2014/main" id="{E10726ED-7603-7841-8422-1167DDB80E64}"/>
              </a:ext>
            </a:extLst>
          </p:cNvPr>
          <p:cNvCxnSpPr>
            <a:cxnSpLocks/>
            <a:stCxn id="48" idx="3"/>
            <a:endCxn id="66" idx="3"/>
          </p:cNvCxnSpPr>
          <p:nvPr/>
        </p:nvCxnSpPr>
        <p:spPr>
          <a:xfrm flipH="1">
            <a:off x="7849120" y="4116506"/>
            <a:ext cx="3849888" cy="2243694"/>
          </a:xfrm>
          <a:prstGeom prst="bentConnector3">
            <a:avLst>
              <a:gd name="adj1" fmla="val -5938"/>
            </a:avLst>
          </a:prstGeom>
          <a:ln w="38100">
            <a:solidFill>
              <a:srgbClr val="00B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57">
            <a:extLst>
              <a:ext uri="{FF2B5EF4-FFF2-40B4-BE49-F238E27FC236}">
                <a16:creationId xmlns:a16="http://schemas.microsoft.com/office/drawing/2014/main" id="{7567F3A9-9DDF-B640-900A-F5B5FFFAAB60}"/>
              </a:ext>
            </a:extLst>
          </p:cNvPr>
          <p:cNvCxnSpPr>
            <a:cxnSpLocks/>
            <a:stCxn id="66" idx="1"/>
            <a:endCxn id="62" idx="2"/>
          </p:cNvCxnSpPr>
          <p:nvPr/>
        </p:nvCxnSpPr>
        <p:spPr>
          <a:xfrm rot="10800000">
            <a:off x="4331015" y="5557460"/>
            <a:ext cx="624680" cy="802741"/>
          </a:xfrm>
          <a:prstGeom prst="bentConnector2">
            <a:avLst/>
          </a:prstGeom>
          <a:ln w="38100">
            <a:solidFill>
              <a:srgbClr val="00B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
            <a:extLst>
              <a:ext uri="{FF2B5EF4-FFF2-40B4-BE49-F238E27FC236}">
                <a16:creationId xmlns:a16="http://schemas.microsoft.com/office/drawing/2014/main" id="{A6046848-95A4-BE4B-9757-114CAC4A9099}"/>
              </a:ext>
            </a:extLst>
          </p:cNvPr>
          <p:cNvCxnSpPr>
            <a:cxnSpLocks/>
            <a:stCxn id="8" idx="0"/>
            <a:endCxn id="13" idx="2"/>
          </p:cNvCxnSpPr>
          <p:nvPr/>
        </p:nvCxnSpPr>
        <p:spPr>
          <a:xfrm rot="16200000" flipV="1">
            <a:off x="2198989" y="1302094"/>
            <a:ext cx="707181" cy="3720340"/>
          </a:xfrm>
          <a:prstGeom prst="bentConnector3">
            <a:avLst>
              <a:gd name="adj1" fmla="val 50000"/>
            </a:avLst>
          </a:prstGeom>
          <a:ln w="38100">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0A2F8A6-EE61-C94C-9218-18C0B8123DB9}"/>
              </a:ext>
            </a:extLst>
          </p:cNvPr>
          <p:cNvSpPr txBox="1"/>
          <p:nvPr/>
        </p:nvSpPr>
        <p:spPr>
          <a:xfrm>
            <a:off x="1335157" y="3029344"/>
            <a:ext cx="1517817" cy="452047"/>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dirty="0">
                <a:solidFill>
                  <a:schemeClr val="bg1"/>
                </a:solidFill>
                <a:latin typeface="Courier New" panose="02070309020205020404" pitchFamily="49" charset="0"/>
                <a:cs typeface="Courier New" panose="02070309020205020404" pitchFamily="49" charset="0"/>
              </a:rPr>
              <a:t>Consume Model</a:t>
            </a:r>
          </a:p>
        </p:txBody>
      </p:sp>
      <p:cxnSp>
        <p:nvCxnSpPr>
          <p:cNvPr id="53" name="Connector: Elbow 110">
            <a:extLst>
              <a:ext uri="{FF2B5EF4-FFF2-40B4-BE49-F238E27FC236}">
                <a16:creationId xmlns:a16="http://schemas.microsoft.com/office/drawing/2014/main" id="{DDC6EC1F-2738-B140-8174-D0BE1EA2B2BB}"/>
              </a:ext>
            </a:extLst>
          </p:cNvPr>
          <p:cNvCxnSpPr>
            <a:cxnSpLocks/>
            <a:stCxn id="25" idx="3"/>
            <a:endCxn id="24" idx="1"/>
          </p:cNvCxnSpPr>
          <p:nvPr/>
        </p:nvCxnSpPr>
        <p:spPr>
          <a:xfrm>
            <a:off x="7445396" y="2830353"/>
            <a:ext cx="1624988" cy="356516"/>
          </a:xfrm>
          <a:prstGeom prst="bentConnector3">
            <a:avLst>
              <a:gd name="adj1" fmla="val 30882"/>
            </a:avLst>
          </a:prstGeom>
          <a:ln w="38100">
            <a:solidFill>
              <a:srgbClr val="7030A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165">
            <a:extLst>
              <a:ext uri="{FF2B5EF4-FFF2-40B4-BE49-F238E27FC236}">
                <a16:creationId xmlns:a16="http://schemas.microsoft.com/office/drawing/2014/main" id="{E3E1BF04-D906-A647-82DE-AF889CFCDE5F}"/>
              </a:ext>
            </a:extLst>
          </p:cNvPr>
          <p:cNvCxnSpPr>
            <a:cxnSpLocks/>
            <a:stCxn id="8" idx="3"/>
            <a:endCxn id="25" idx="2"/>
          </p:cNvCxnSpPr>
          <p:nvPr/>
        </p:nvCxnSpPr>
        <p:spPr>
          <a:xfrm flipV="1">
            <a:off x="5326782" y="3467243"/>
            <a:ext cx="1443916" cy="480068"/>
          </a:xfrm>
          <a:prstGeom prst="bentConnector2">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5461E59-D4D6-714E-B235-988EE4EA4539}"/>
              </a:ext>
            </a:extLst>
          </p:cNvPr>
          <p:cNvSpPr txBox="1"/>
          <p:nvPr/>
        </p:nvSpPr>
        <p:spPr>
          <a:xfrm>
            <a:off x="6058271" y="2612763"/>
            <a:ext cx="1255629" cy="430887"/>
          </a:xfrm>
          <a:prstGeom prst="rect">
            <a:avLst/>
          </a:prstGeom>
          <a:noFill/>
        </p:spPr>
        <p:txBody>
          <a:bodyPr wrap="square" rtlCol="0">
            <a:spAutoFit/>
          </a:bodyPr>
          <a:lstStyle/>
          <a:p>
            <a:pPr algn="ctr"/>
            <a:r>
              <a:rPr lang="en-US" sz="1100" b="1" dirty="0">
                <a:latin typeface="Courier New" panose="02070309020205020404" pitchFamily="49" charset="0"/>
                <a:cs typeface="Courier New" panose="02070309020205020404" pitchFamily="49" charset="0"/>
              </a:rPr>
              <a:t>DevOps Pipeline</a:t>
            </a:r>
          </a:p>
        </p:txBody>
      </p:sp>
      <p:cxnSp>
        <p:nvCxnSpPr>
          <p:cNvPr id="56" name="Connector: Elbow 161">
            <a:extLst>
              <a:ext uri="{FF2B5EF4-FFF2-40B4-BE49-F238E27FC236}">
                <a16:creationId xmlns:a16="http://schemas.microsoft.com/office/drawing/2014/main" id="{D5801219-19CF-6743-B517-5099F7A32E57}"/>
              </a:ext>
            </a:extLst>
          </p:cNvPr>
          <p:cNvCxnSpPr>
            <a:cxnSpLocks/>
            <a:stCxn id="8" idx="1"/>
            <a:endCxn id="18" idx="0"/>
          </p:cNvCxnSpPr>
          <p:nvPr/>
        </p:nvCxnSpPr>
        <p:spPr>
          <a:xfrm rot="10800000" flipV="1">
            <a:off x="671985" y="3947310"/>
            <a:ext cx="2826730" cy="937803"/>
          </a:xfrm>
          <a:prstGeom prst="bentConnector2">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60D8F51-DD1B-5A43-A9C4-2BEC0BF60734}"/>
              </a:ext>
            </a:extLst>
          </p:cNvPr>
          <p:cNvSpPr txBox="1"/>
          <p:nvPr/>
        </p:nvSpPr>
        <p:spPr>
          <a:xfrm>
            <a:off x="1176184" y="3797102"/>
            <a:ext cx="1751638" cy="46628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dirty="0">
                <a:solidFill>
                  <a:schemeClr val="bg1"/>
                </a:solidFill>
                <a:latin typeface="Courier New" panose="02070309020205020404" pitchFamily="49" charset="0"/>
                <a:cs typeface="Courier New" panose="02070309020205020404" pitchFamily="49" charset="0"/>
              </a:rPr>
              <a:t>Customize Model</a:t>
            </a:r>
          </a:p>
        </p:txBody>
      </p:sp>
      <p:sp>
        <p:nvSpPr>
          <p:cNvPr id="58" name="TextBox 57">
            <a:extLst>
              <a:ext uri="{FF2B5EF4-FFF2-40B4-BE49-F238E27FC236}">
                <a16:creationId xmlns:a16="http://schemas.microsoft.com/office/drawing/2014/main" id="{A67A4681-09BF-3F43-A178-3AE7A9FAB3E9}"/>
              </a:ext>
            </a:extLst>
          </p:cNvPr>
          <p:cNvSpPr txBox="1"/>
          <p:nvPr/>
        </p:nvSpPr>
        <p:spPr>
          <a:xfrm>
            <a:off x="5716048" y="3707277"/>
            <a:ext cx="1517817" cy="452047"/>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dirty="0">
                <a:solidFill>
                  <a:schemeClr val="bg1"/>
                </a:solidFill>
                <a:latin typeface="Courier New" panose="02070309020205020404" pitchFamily="49" charset="0"/>
                <a:cs typeface="Courier New" panose="02070309020205020404" pitchFamily="49" charset="0"/>
              </a:rPr>
              <a:t>Deploy Model</a:t>
            </a:r>
          </a:p>
        </p:txBody>
      </p:sp>
      <p:sp>
        <p:nvSpPr>
          <p:cNvPr id="59" name="TextBox 58">
            <a:extLst>
              <a:ext uri="{FF2B5EF4-FFF2-40B4-BE49-F238E27FC236}">
                <a16:creationId xmlns:a16="http://schemas.microsoft.com/office/drawing/2014/main" id="{D159BB90-4A75-2144-9E0A-87EA4E68391F}"/>
              </a:ext>
            </a:extLst>
          </p:cNvPr>
          <p:cNvSpPr txBox="1"/>
          <p:nvPr/>
        </p:nvSpPr>
        <p:spPr>
          <a:xfrm>
            <a:off x="10518018" y="4714740"/>
            <a:ext cx="1061957" cy="452047"/>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dirty="0">
                <a:solidFill>
                  <a:schemeClr val="bg1"/>
                </a:solidFill>
                <a:latin typeface="Courier New" panose="02070309020205020404" pitchFamily="49" charset="0"/>
                <a:cs typeface="Courier New" panose="02070309020205020404" pitchFamily="49" charset="0"/>
              </a:rPr>
              <a:t>Predict</a:t>
            </a:r>
          </a:p>
        </p:txBody>
      </p:sp>
      <p:sp>
        <p:nvSpPr>
          <p:cNvPr id="60" name="TextBox 59">
            <a:extLst>
              <a:ext uri="{FF2B5EF4-FFF2-40B4-BE49-F238E27FC236}">
                <a16:creationId xmlns:a16="http://schemas.microsoft.com/office/drawing/2014/main" id="{1020C33E-46C2-C840-89AD-486A5C34B9D4}"/>
              </a:ext>
            </a:extLst>
          </p:cNvPr>
          <p:cNvSpPr txBox="1"/>
          <p:nvPr/>
        </p:nvSpPr>
        <p:spPr>
          <a:xfrm rot="5400000">
            <a:off x="7007024" y="2744994"/>
            <a:ext cx="1921979" cy="604396"/>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dirty="0">
                <a:solidFill>
                  <a:schemeClr val="bg1"/>
                </a:solidFill>
                <a:latin typeface="Courier New" panose="02070309020205020404" pitchFamily="49" charset="0"/>
                <a:cs typeface="Courier New" panose="02070309020205020404" pitchFamily="49" charset="0"/>
              </a:rPr>
              <a:t>Validate &amp; Flight </a:t>
            </a:r>
            <a:r>
              <a:rPr lang="en-US" sz="1100" b="1" dirty="0">
                <a:solidFill>
                  <a:schemeClr val="bg1"/>
                </a:solidFill>
                <a:latin typeface="Courier New" panose="02070309020205020404" pitchFamily="49" charset="0"/>
                <a:cs typeface="Courier New" panose="02070309020205020404" pitchFamily="49" charset="0"/>
              </a:rPr>
              <a:t>Model + App</a:t>
            </a:r>
          </a:p>
        </p:txBody>
      </p:sp>
      <p:sp>
        <p:nvSpPr>
          <p:cNvPr id="61" name="TextBox 60">
            <a:extLst>
              <a:ext uri="{FF2B5EF4-FFF2-40B4-BE49-F238E27FC236}">
                <a16:creationId xmlns:a16="http://schemas.microsoft.com/office/drawing/2014/main" id="{E3573FF4-8376-EF46-9356-3DC68BB0764D}"/>
              </a:ext>
            </a:extLst>
          </p:cNvPr>
          <p:cNvSpPr txBox="1"/>
          <p:nvPr/>
        </p:nvSpPr>
        <p:spPr>
          <a:xfrm>
            <a:off x="2640752" y="1283669"/>
            <a:ext cx="1288245" cy="59035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050" dirty="0">
                <a:solidFill>
                  <a:schemeClr val="bg1"/>
                </a:solidFill>
                <a:latin typeface="Courier New" panose="02070309020205020404" pitchFamily="49" charset="0"/>
                <a:cs typeface="Courier New" panose="02070309020205020404" pitchFamily="49" charset="0"/>
              </a:rPr>
              <a:t>Update Application</a:t>
            </a:r>
          </a:p>
        </p:txBody>
      </p:sp>
      <p:sp>
        <p:nvSpPr>
          <p:cNvPr id="62" name="TextBox 61">
            <a:extLst>
              <a:ext uri="{FF2B5EF4-FFF2-40B4-BE49-F238E27FC236}">
                <a16:creationId xmlns:a16="http://schemas.microsoft.com/office/drawing/2014/main" id="{F3340F47-E48D-B842-97A7-E16A069D9558}"/>
              </a:ext>
            </a:extLst>
          </p:cNvPr>
          <p:cNvSpPr txBox="1"/>
          <p:nvPr/>
        </p:nvSpPr>
        <p:spPr>
          <a:xfrm>
            <a:off x="3572106" y="5105412"/>
            <a:ext cx="1517817" cy="452047"/>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dirty="0">
                <a:solidFill>
                  <a:schemeClr val="bg1"/>
                </a:solidFill>
                <a:latin typeface="Courier New" panose="02070309020205020404" pitchFamily="49" charset="0"/>
                <a:cs typeface="Courier New" panose="02070309020205020404" pitchFamily="49" charset="0"/>
              </a:rPr>
              <a:t>Publish Model</a:t>
            </a:r>
          </a:p>
        </p:txBody>
      </p:sp>
      <p:sp>
        <p:nvSpPr>
          <p:cNvPr id="63" name="TextBox 62">
            <a:extLst>
              <a:ext uri="{FF2B5EF4-FFF2-40B4-BE49-F238E27FC236}">
                <a16:creationId xmlns:a16="http://schemas.microsoft.com/office/drawing/2014/main" id="{CCBCB488-A79B-B947-B73B-39C1819608C7}"/>
              </a:ext>
            </a:extLst>
          </p:cNvPr>
          <p:cNvSpPr txBox="1"/>
          <p:nvPr/>
        </p:nvSpPr>
        <p:spPr>
          <a:xfrm>
            <a:off x="10186644" y="6122268"/>
            <a:ext cx="1517817" cy="604396"/>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100" dirty="0">
                <a:solidFill>
                  <a:schemeClr val="bg1"/>
                </a:solidFill>
                <a:latin typeface="Courier New" panose="02070309020205020404" pitchFamily="49" charset="0"/>
                <a:cs typeface="Courier New" panose="02070309020205020404" pitchFamily="49" charset="0"/>
              </a:rPr>
              <a:t>Collect Feedback</a:t>
            </a:r>
          </a:p>
        </p:txBody>
      </p:sp>
      <p:sp>
        <p:nvSpPr>
          <p:cNvPr id="64" name="TextBox 63">
            <a:extLst>
              <a:ext uri="{FF2B5EF4-FFF2-40B4-BE49-F238E27FC236}">
                <a16:creationId xmlns:a16="http://schemas.microsoft.com/office/drawing/2014/main" id="{F3FFF3BC-3372-BA4C-A1DE-1E362D51180F}"/>
              </a:ext>
            </a:extLst>
          </p:cNvPr>
          <p:cNvSpPr txBox="1"/>
          <p:nvPr/>
        </p:nvSpPr>
        <p:spPr>
          <a:xfrm>
            <a:off x="4393652" y="2086200"/>
            <a:ext cx="1288245" cy="59035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050" dirty="0">
                <a:solidFill>
                  <a:schemeClr val="bg1"/>
                </a:solidFill>
                <a:latin typeface="Courier New" panose="02070309020205020404" pitchFamily="49" charset="0"/>
                <a:cs typeface="Courier New" panose="02070309020205020404" pitchFamily="49" charset="0"/>
              </a:rPr>
              <a:t>Deploy Application</a:t>
            </a:r>
          </a:p>
        </p:txBody>
      </p:sp>
      <p:sp>
        <p:nvSpPr>
          <p:cNvPr id="65" name="Cylinder 1033">
            <a:extLst>
              <a:ext uri="{FF2B5EF4-FFF2-40B4-BE49-F238E27FC236}">
                <a16:creationId xmlns:a16="http://schemas.microsoft.com/office/drawing/2014/main" id="{F92E53CC-93D5-1B41-A60F-7A097C6C4A26}"/>
              </a:ext>
            </a:extLst>
          </p:cNvPr>
          <p:cNvSpPr/>
          <p:nvPr/>
        </p:nvSpPr>
        <p:spPr>
          <a:xfrm>
            <a:off x="8692912" y="6083805"/>
            <a:ext cx="1106274" cy="658097"/>
          </a:xfrm>
          <a:prstGeom prst="can">
            <a:avLst>
              <a:gd name="adj" fmla="val 13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Model Telemetry</a:t>
            </a:r>
          </a:p>
        </p:txBody>
      </p:sp>
      <p:sp>
        <p:nvSpPr>
          <p:cNvPr id="66" name="TextBox 65">
            <a:extLst>
              <a:ext uri="{FF2B5EF4-FFF2-40B4-BE49-F238E27FC236}">
                <a16:creationId xmlns:a16="http://schemas.microsoft.com/office/drawing/2014/main" id="{A74F900F-DBD7-174D-86A1-1F48542290E3}"/>
              </a:ext>
            </a:extLst>
          </p:cNvPr>
          <p:cNvSpPr txBox="1"/>
          <p:nvPr/>
        </p:nvSpPr>
        <p:spPr>
          <a:xfrm>
            <a:off x="4955695" y="6127059"/>
            <a:ext cx="2893425" cy="466281"/>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1200" dirty="0">
                <a:solidFill>
                  <a:schemeClr val="bg1"/>
                </a:solidFill>
                <a:latin typeface="Courier New" panose="02070309020205020404" pitchFamily="49" charset="0"/>
                <a:cs typeface="Courier New" panose="02070309020205020404" pitchFamily="49" charset="0"/>
              </a:rPr>
              <a:t>Retrain Model</a:t>
            </a:r>
          </a:p>
        </p:txBody>
      </p:sp>
    </p:spTree>
    <p:extLst>
      <p:ext uri="{BB962C8B-B14F-4D97-AF65-F5344CB8AC3E}">
        <p14:creationId xmlns:p14="http://schemas.microsoft.com/office/powerpoint/2010/main" val="96782760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Empower Information Workers of varying Data Science &amp; Analytics skillsets to contribute in building AI solutions  </a:t>
              </a:r>
            </a:p>
          </p:txBody>
        </p:sp>
      </p:grpSp>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Microsoft AI Platform – Empowering All Types of Personas</a:t>
            </a:r>
          </a:p>
        </p:txBody>
      </p:sp>
      <p:grpSp>
        <p:nvGrpSpPr>
          <p:cNvPr id="9" name="Group 8">
            <a:extLst>
              <a:ext uri="{FF2B5EF4-FFF2-40B4-BE49-F238E27FC236}">
                <a16:creationId xmlns:a16="http://schemas.microsoft.com/office/drawing/2014/main" id="{4FA12DF8-1503-784C-8273-C3B444F56A94}"/>
              </a:ext>
            </a:extLst>
          </p:cNvPr>
          <p:cNvGrpSpPr/>
          <p:nvPr/>
        </p:nvGrpSpPr>
        <p:grpSpPr>
          <a:xfrm>
            <a:off x="258602" y="1313039"/>
            <a:ext cx="5573523" cy="2467177"/>
            <a:chOff x="257775" y="1785962"/>
            <a:chExt cx="4849485" cy="2146226"/>
          </a:xfrm>
        </p:grpSpPr>
        <p:sp>
          <p:nvSpPr>
            <p:cNvPr id="7" name="Rectangle 6">
              <a:extLst>
                <a:ext uri="{FF2B5EF4-FFF2-40B4-BE49-F238E27FC236}">
                  <a16:creationId xmlns:a16="http://schemas.microsoft.com/office/drawing/2014/main" id="{2AB60EDF-E184-904E-BE85-1EC1B430752E}"/>
                </a:ext>
              </a:extLst>
            </p:cNvPr>
            <p:cNvSpPr/>
            <p:nvPr/>
          </p:nvSpPr>
          <p:spPr>
            <a:xfrm>
              <a:off x="537984" y="1974205"/>
              <a:ext cx="4569276" cy="1957983"/>
            </a:xfrm>
            <a:prstGeom prst="rect">
              <a:avLst/>
            </a:prstGeom>
            <a:solidFill>
              <a:srgbClr val="005AA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Skilled at application development and system engineering, but no formal Data &amp; AI skillset</a:t>
              </a:r>
            </a:p>
            <a:p>
              <a:endParaRPr lang="en-US" dirty="0"/>
            </a:p>
            <a:p>
              <a:r>
                <a:rPr lang="en-US" dirty="0"/>
                <a:t>Microsoft AI includes Cognitive Services provide ready-to-consume APIs exposed as RESTful endpoints that can inject AI into any application without building models.</a:t>
              </a:r>
            </a:p>
          </p:txBody>
        </p:sp>
        <p:sp>
          <p:nvSpPr>
            <p:cNvPr id="8" name="Rectangle 7">
              <a:extLst>
                <a:ext uri="{FF2B5EF4-FFF2-40B4-BE49-F238E27FC236}">
                  <a16:creationId xmlns:a16="http://schemas.microsoft.com/office/drawing/2014/main" id="{8A14607B-25D6-4242-8765-7375B531F566}"/>
                </a:ext>
              </a:extLst>
            </p:cNvPr>
            <p:cNvSpPr/>
            <p:nvPr/>
          </p:nvSpPr>
          <p:spPr>
            <a:xfrm>
              <a:off x="257775" y="1785962"/>
              <a:ext cx="2964927" cy="38097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Application Developer</a:t>
              </a:r>
            </a:p>
          </p:txBody>
        </p:sp>
      </p:grpSp>
      <p:grpSp>
        <p:nvGrpSpPr>
          <p:cNvPr id="33" name="Group 32">
            <a:extLst>
              <a:ext uri="{FF2B5EF4-FFF2-40B4-BE49-F238E27FC236}">
                <a16:creationId xmlns:a16="http://schemas.microsoft.com/office/drawing/2014/main" id="{203903AE-5B21-4A47-9806-8254811C6E9F}"/>
              </a:ext>
            </a:extLst>
          </p:cNvPr>
          <p:cNvGrpSpPr/>
          <p:nvPr/>
        </p:nvGrpSpPr>
        <p:grpSpPr>
          <a:xfrm>
            <a:off x="258602" y="3871891"/>
            <a:ext cx="5573523" cy="2467177"/>
            <a:chOff x="257775" y="1785962"/>
            <a:chExt cx="4849485" cy="2146226"/>
          </a:xfrm>
        </p:grpSpPr>
        <p:sp>
          <p:nvSpPr>
            <p:cNvPr id="34" name="Rectangle 33">
              <a:extLst>
                <a:ext uri="{FF2B5EF4-FFF2-40B4-BE49-F238E27FC236}">
                  <a16:creationId xmlns:a16="http://schemas.microsoft.com/office/drawing/2014/main" id="{B7CEB4CA-A9A1-DB44-A1E7-DCA00D23322D}"/>
                </a:ext>
              </a:extLst>
            </p:cNvPr>
            <p:cNvSpPr/>
            <p:nvPr/>
          </p:nvSpPr>
          <p:spPr>
            <a:xfrm>
              <a:off x="537984" y="1974205"/>
              <a:ext cx="4569276" cy="1957983"/>
            </a:xfrm>
            <a:prstGeom prst="rect">
              <a:avLst/>
            </a:prstGeom>
            <a:solidFill>
              <a:srgbClr val="005AA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Skilled in Data &amp; AI theory, but not familiar with cloud &amp; infrastructure.  Typical role: statistician or actuary</a:t>
              </a:r>
            </a:p>
            <a:p>
              <a:endParaRPr lang="en-US" dirty="0"/>
            </a:p>
            <a:p>
              <a:r>
                <a:rPr lang="en-US" dirty="0"/>
                <a:t>Microsoft AI includes various advanced analytics software exposed as PaaS and SaaS offerings that accelerate data scientist productivity by “managing” the analytical infrastructure intricacies</a:t>
              </a:r>
            </a:p>
          </p:txBody>
        </p:sp>
        <p:sp>
          <p:nvSpPr>
            <p:cNvPr id="35" name="Rectangle 34">
              <a:extLst>
                <a:ext uri="{FF2B5EF4-FFF2-40B4-BE49-F238E27FC236}">
                  <a16:creationId xmlns:a16="http://schemas.microsoft.com/office/drawing/2014/main" id="{302993F8-1BB6-EB41-9790-123798637301}"/>
                </a:ext>
              </a:extLst>
            </p:cNvPr>
            <p:cNvSpPr/>
            <p:nvPr/>
          </p:nvSpPr>
          <p:spPr>
            <a:xfrm>
              <a:off x="257775" y="1785962"/>
              <a:ext cx="2964927" cy="38097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Platform Data Scientist</a:t>
              </a:r>
            </a:p>
          </p:txBody>
        </p:sp>
      </p:grpSp>
      <p:grpSp>
        <p:nvGrpSpPr>
          <p:cNvPr id="36" name="Group 35">
            <a:extLst>
              <a:ext uri="{FF2B5EF4-FFF2-40B4-BE49-F238E27FC236}">
                <a16:creationId xmlns:a16="http://schemas.microsoft.com/office/drawing/2014/main" id="{EF9AE237-FB52-E34F-AD09-F2F0137FF013}"/>
              </a:ext>
            </a:extLst>
          </p:cNvPr>
          <p:cNvGrpSpPr/>
          <p:nvPr/>
        </p:nvGrpSpPr>
        <p:grpSpPr>
          <a:xfrm>
            <a:off x="6320289" y="3897080"/>
            <a:ext cx="5573523" cy="2467177"/>
            <a:chOff x="257775" y="1785962"/>
            <a:chExt cx="4849485" cy="2146226"/>
          </a:xfrm>
        </p:grpSpPr>
        <p:sp>
          <p:nvSpPr>
            <p:cNvPr id="37" name="Rectangle 36">
              <a:extLst>
                <a:ext uri="{FF2B5EF4-FFF2-40B4-BE49-F238E27FC236}">
                  <a16:creationId xmlns:a16="http://schemas.microsoft.com/office/drawing/2014/main" id="{7C15E63A-8260-094F-913B-E149539976C9}"/>
                </a:ext>
              </a:extLst>
            </p:cNvPr>
            <p:cNvSpPr/>
            <p:nvPr/>
          </p:nvSpPr>
          <p:spPr>
            <a:xfrm>
              <a:off x="537984" y="1974205"/>
              <a:ext cx="4569276" cy="1957983"/>
            </a:xfrm>
            <a:prstGeom prst="rect">
              <a:avLst/>
            </a:prstGeom>
            <a:solidFill>
              <a:srgbClr val="005AA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Comfortable working in statistical algorithms and AI infrastructure.  Typical role: PhD Data Scientist</a:t>
              </a:r>
            </a:p>
            <a:p>
              <a:endParaRPr lang="en-US" dirty="0"/>
            </a:p>
            <a:p>
              <a:r>
                <a:rPr lang="en-US" dirty="0"/>
                <a:t>Maximize data science choices &amp; flexibility: frameworks, languages, tools, server hardware &amp; location can all be specifically tailored to meet the most demanding organizational AI needs</a:t>
              </a:r>
            </a:p>
          </p:txBody>
        </p:sp>
        <p:sp>
          <p:nvSpPr>
            <p:cNvPr id="38" name="Rectangle 37">
              <a:extLst>
                <a:ext uri="{FF2B5EF4-FFF2-40B4-BE49-F238E27FC236}">
                  <a16:creationId xmlns:a16="http://schemas.microsoft.com/office/drawing/2014/main" id="{FF4BFDCB-1F6E-814F-8C74-7C779E4DE7DC}"/>
                </a:ext>
              </a:extLst>
            </p:cNvPr>
            <p:cNvSpPr/>
            <p:nvPr/>
          </p:nvSpPr>
          <p:spPr>
            <a:xfrm>
              <a:off x="257775" y="1785962"/>
              <a:ext cx="2964927" cy="38097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Professional Data Scientist</a:t>
              </a:r>
            </a:p>
          </p:txBody>
        </p:sp>
      </p:grpSp>
      <p:grpSp>
        <p:nvGrpSpPr>
          <p:cNvPr id="39" name="Group 38">
            <a:extLst>
              <a:ext uri="{FF2B5EF4-FFF2-40B4-BE49-F238E27FC236}">
                <a16:creationId xmlns:a16="http://schemas.microsoft.com/office/drawing/2014/main" id="{1A4D7628-94B1-C045-A9B9-0CB4EE44FA5B}"/>
              </a:ext>
            </a:extLst>
          </p:cNvPr>
          <p:cNvGrpSpPr/>
          <p:nvPr/>
        </p:nvGrpSpPr>
        <p:grpSpPr>
          <a:xfrm>
            <a:off x="6320289" y="1338853"/>
            <a:ext cx="5573523" cy="2467177"/>
            <a:chOff x="257775" y="1785962"/>
            <a:chExt cx="4849485" cy="2146226"/>
          </a:xfrm>
        </p:grpSpPr>
        <p:sp>
          <p:nvSpPr>
            <p:cNvPr id="40" name="Rectangle 39">
              <a:extLst>
                <a:ext uri="{FF2B5EF4-FFF2-40B4-BE49-F238E27FC236}">
                  <a16:creationId xmlns:a16="http://schemas.microsoft.com/office/drawing/2014/main" id="{8491AEEC-7178-1C47-8886-CBC4D86754D1}"/>
                </a:ext>
              </a:extLst>
            </p:cNvPr>
            <p:cNvSpPr/>
            <p:nvPr/>
          </p:nvSpPr>
          <p:spPr>
            <a:xfrm>
              <a:off x="537984" y="1974205"/>
              <a:ext cx="4569276" cy="1957983"/>
            </a:xfrm>
            <a:prstGeom prst="rect">
              <a:avLst/>
            </a:prstGeom>
            <a:solidFill>
              <a:srgbClr val="005AA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p>
            <a:p>
              <a:r>
                <a:rPr lang="en-US" dirty="0"/>
                <a:t>Skilled in the organizational data domain, but no formal Data &amp; AI skillset. Typical role: data steward</a:t>
              </a:r>
            </a:p>
            <a:p>
              <a:endParaRPr lang="en-US" dirty="0"/>
            </a:p>
            <a:p>
              <a:r>
                <a:rPr lang="en-US" dirty="0"/>
                <a:t>Microsoft AI exposes Adaptive Learning frameworks that allow domain SMEs to bring their own data and build sophisticated machine learning models using web applications that abstract data science complexity</a:t>
              </a:r>
            </a:p>
          </p:txBody>
        </p:sp>
        <p:sp>
          <p:nvSpPr>
            <p:cNvPr id="41" name="Rectangle 40">
              <a:extLst>
                <a:ext uri="{FF2B5EF4-FFF2-40B4-BE49-F238E27FC236}">
                  <a16:creationId xmlns:a16="http://schemas.microsoft.com/office/drawing/2014/main" id="{74EE9B85-F1B2-0F43-AD82-9D411BB8921C}"/>
                </a:ext>
              </a:extLst>
            </p:cNvPr>
            <p:cNvSpPr/>
            <p:nvPr/>
          </p:nvSpPr>
          <p:spPr>
            <a:xfrm>
              <a:off x="257775" y="1785962"/>
              <a:ext cx="2964927" cy="38097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Data Subject Matter Expert</a:t>
              </a:r>
            </a:p>
          </p:txBody>
        </p:sp>
      </p:grpSp>
    </p:spTree>
    <p:extLst>
      <p:ext uri="{BB962C8B-B14F-4D97-AF65-F5344CB8AC3E}">
        <p14:creationId xmlns:p14="http://schemas.microsoft.com/office/powerpoint/2010/main" val="2027511918"/>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35E45D8-DD41-4FEF-9443-94FFB8EF4451}"/>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98" normalizeH="0" baseline="0" noProof="0">
                <a:ln w="3175">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Data Science Lifecycle</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1543960" y="1100393"/>
            <a:ext cx="9119646"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745" b="0" i="1" u="none" strike="noStrike" kern="1200" cap="none" spc="0" normalizeH="0" baseline="0" noProof="0">
                <a:ln w="3175">
                  <a:noFill/>
                </a:ln>
                <a:solidFill>
                  <a:prstClr val="white"/>
                </a:solidFill>
                <a:effectLst/>
                <a:uLnTx/>
                <a:uFillTx/>
                <a:latin typeface="Segoe UI" panose="020B0502040204020203" pitchFamily="34" charset="0"/>
                <a:ea typeface="+mn-ea"/>
                <a:cs typeface="Segoe UI" pitchFamily="34" charset="0"/>
              </a:rPr>
              <a:t>The Major Buckets &amp; What Tools People Use</a:t>
            </a:r>
          </a:p>
        </p:txBody>
      </p:sp>
      <p:sp>
        <p:nvSpPr>
          <p:cNvPr id="25" name="Rectangle 24">
            <a:extLst>
              <a:ext uri="{FF2B5EF4-FFF2-40B4-BE49-F238E27FC236}">
                <a16:creationId xmlns:a16="http://schemas.microsoft.com/office/drawing/2014/main" id="{4ABFAEA4-8AD6-4719-84B0-569801BEF51D}"/>
              </a:ext>
            </a:extLst>
          </p:cNvPr>
          <p:cNvSpPr/>
          <p:nvPr/>
        </p:nvSpPr>
        <p:spPr bwMode="auto">
          <a:xfrm rot="16200000">
            <a:off x="6008868" y="-4047475"/>
            <a:ext cx="174265" cy="12192000"/>
          </a:xfrm>
          <a:prstGeom prst="rect">
            <a:avLst/>
          </a:prstGeom>
          <a:gradFill flip="none" rotWithShape="1">
            <a:gsLst>
              <a:gs pos="0">
                <a:srgbClr val="002050">
                  <a:alpha val="47000"/>
                </a:srgbClr>
              </a:gs>
              <a:gs pos="100000">
                <a:srgbClr val="00205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TextBox 9">
            <a:extLst>
              <a:ext uri="{FF2B5EF4-FFF2-40B4-BE49-F238E27FC236}">
                <a16:creationId xmlns:a16="http://schemas.microsoft.com/office/drawing/2014/main" id="{6608E32C-440D-42FC-9AAB-7E2443F9874E}"/>
              </a:ext>
            </a:extLst>
          </p:cNvPr>
          <p:cNvSpPr txBox="1"/>
          <p:nvPr/>
        </p:nvSpPr>
        <p:spPr>
          <a:xfrm>
            <a:off x="2590689" y="5478644"/>
            <a:ext cx="2322601" cy="1132260"/>
          </a:xfrm>
          <a:prstGeom prst="rect">
            <a:avLst/>
          </a:prstGeom>
          <a:noFill/>
        </p:spPr>
        <p:txBody>
          <a:bodyPr wrap="square" lIns="93234" tIns="149175" rIns="186468" bIns="14917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Ingest, Wrangle Data and Prepare Datasets for Training</a:t>
            </a:r>
          </a:p>
        </p:txBody>
      </p:sp>
      <p:grpSp>
        <p:nvGrpSpPr>
          <p:cNvPr id="42" name="Group 41">
            <a:extLst>
              <a:ext uri="{FF2B5EF4-FFF2-40B4-BE49-F238E27FC236}">
                <a16:creationId xmlns:a16="http://schemas.microsoft.com/office/drawing/2014/main" id="{6E4A48C8-6804-4D81-8E94-64CAF4141DE6}"/>
              </a:ext>
            </a:extLst>
          </p:cNvPr>
          <p:cNvGrpSpPr/>
          <p:nvPr/>
        </p:nvGrpSpPr>
        <p:grpSpPr>
          <a:xfrm>
            <a:off x="10384002" y="4545193"/>
            <a:ext cx="624920" cy="411391"/>
            <a:chOff x="7894637" y="1937584"/>
            <a:chExt cx="2126056" cy="1407279"/>
          </a:xfrm>
        </p:grpSpPr>
        <p:grpSp>
          <p:nvGrpSpPr>
            <p:cNvPr id="43" name="Group 42">
              <a:extLst>
                <a:ext uri="{FF2B5EF4-FFF2-40B4-BE49-F238E27FC236}">
                  <a16:creationId xmlns:a16="http://schemas.microsoft.com/office/drawing/2014/main" id="{8483BA7A-9BCC-48FE-A807-7017F379785A}"/>
                </a:ext>
              </a:extLst>
            </p:cNvPr>
            <p:cNvGrpSpPr/>
            <p:nvPr/>
          </p:nvGrpSpPr>
          <p:grpSpPr>
            <a:xfrm>
              <a:off x="7894637" y="1937584"/>
              <a:ext cx="2126056" cy="1407279"/>
              <a:chOff x="825403" y="2619283"/>
              <a:chExt cx="4325333" cy="2646788"/>
            </a:xfrm>
          </p:grpSpPr>
          <p:pic>
            <p:nvPicPr>
              <p:cNvPr id="58" name="Graphic 57">
                <a:extLst>
                  <a:ext uri="{FF2B5EF4-FFF2-40B4-BE49-F238E27FC236}">
                    <a16:creationId xmlns:a16="http://schemas.microsoft.com/office/drawing/2014/main" id="{E3E76861-52C1-4976-B0A1-D25A378C883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6508" y="2619283"/>
                <a:ext cx="3727911" cy="2485273"/>
              </a:xfrm>
              <a:prstGeom prst="rect">
                <a:avLst/>
              </a:prstGeom>
            </p:spPr>
          </p:pic>
          <p:pic>
            <p:nvPicPr>
              <p:cNvPr id="48" name="Graphic 47">
                <a:extLst>
                  <a:ext uri="{FF2B5EF4-FFF2-40B4-BE49-F238E27FC236}">
                    <a16:creationId xmlns:a16="http://schemas.microsoft.com/office/drawing/2014/main" id="{05B3FE38-D670-434E-9BB6-7A3EA3D24CC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5403" y="5086844"/>
                <a:ext cx="4325333" cy="179227"/>
              </a:xfrm>
              <a:prstGeom prst="rect">
                <a:avLst/>
              </a:prstGeom>
            </p:spPr>
          </p:pic>
          <p:pic>
            <p:nvPicPr>
              <p:cNvPr id="55" name="Graphic 54">
                <a:extLst>
                  <a:ext uri="{FF2B5EF4-FFF2-40B4-BE49-F238E27FC236}">
                    <a16:creationId xmlns:a16="http://schemas.microsoft.com/office/drawing/2014/main" id="{9A763065-6A96-47CC-8876-BA16D9F8DA3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580236" y="5079163"/>
                <a:ext cx="860287" cy="77664"/>
              </a:xfrm>
              <a:prstGeom prst="rect">
                <a:avLst/>
              </a:prstGeom>
            </p:spPr>
          </p:pic>
          <p:cxnSp>
            <p:nvCxnSpPr>
              <p:cNvPr id="56" name="Straight Connector 55">
                <a:extLst>
                  <a:ext uri="{FF2B5EF4-FFF2-40B4-BE49-F238E27FC236}">
                    <a16:creationId xmlns:a16="http://schemas.microsoft.com/office/drawing/2014/main" id="{9CDDD480-BEB1-401B-B833-5976CA98AAE6}"/>
                  </a:ext>
                </a:extLst>
              </p:cNvPr>
              <p:cNvCxnSpPr>
                <a:cxnSpLocks/>
              </p:cNvCxnSpPr>
              <p:nvPr/>
            </p:nvCxnSpPr>
            <p:spPr>
              <a:xfrm>
                <a:off x="825403" y="5092979"/>
                <a:ext cx="4324990" cy="0"/>
              </a:xfrm>
              <a:prstGeom prst="line">
                <a:avLst/>
              </a:prstGeom>
              <a:noFill/>
              <a:ln w="38100" cap="flat" cmpd="sng" algn="ctr">
                <a:solidFill>
                  <a:srgbClr val="4F504F"/>
                </a:solidFill>
                <a:prstDash val="solid"/>
                <a:headEnd type="none"/>
                <a:tailEnd type="none"/>
              </a:ln>
              <a:effectLst/>
            </p:spPr>
          </p:cxnSp>
        </p:grpSp>
        <p:pic>
          <p:nvPicPr>
            <p:cNvPr id="44" name="Picture 43">
              <a:extLst>
                <a:ext uri="{FF2B5EF4-FFF2-40B4-BE49-F238E27FC236}">
                  <a16:creationId xmlns:a16="http://schemas.microsoft.com/office/drawing/2014/main" id="{F73AD4D2-5130-4E48-8DE7-652CDEF3F30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20975" y="2018167"/>
              <a:ext cx="1695309" cy="1142633"/>
            </a:xfrm>
            <a:prstGeom prst="rect">
              <a:avLst/>
            </a:prstGeom>
          </p:spPr>
        </p:pic>
      </p:grpSp>
      <p:grpSp>
        <p:nvGrpSpPr>
          <p:cNvPr id="31" name="Group 30">
            <a:extLst>
              <a:ext uri="{FF2B5EF4-FFF2-40B4-BE49-F238E27FC236}">
                <a16:creationId xmlns:a16="http://schemas.microsoft.com/office/drawing/2014/main" id="{FE48B96C-4E4E-473D-808F-A90CD1B9D897}"/>
              </a:ext>
            </a:extLst>
          </p:cNvPr>
          <p:cNvGrpSpPr/>
          <p:nvPr/>
        </p:nvGrpSpPr>
        <p:grpSpPr>
          <a:xfrm>
            <a:off x="9915971" y="2107375"/>
            <a:ext cx="1356366" cy="3746127"/>
            <a:chOff x="8509237" y="1379741"/>
            <a:chExt cx="1474272" cy="4098519"/>
          </a:xfrm>
        </p:grpSpPr>
        <p:grpSp>
          <p:nvGrpSpPr>
            <p:cNvPr id="41" name="Group 40">
              <a:extLst>
                <a:ext uri="{FF2B5EF4-FFF2-40B4-BE49-F238E27FC236}">
                  <a16:creationId xmlns:a16="http://schemas.microsoft.com/office/drawing/2014/main" id="{44AFC81F-71B5-49BE-914E-B0316A3D1990}"/>
                </a:ext>
              </a:extLst>
            </p:cNvPr>
            <p:cNvGrpSpPr/>
            <p:nvPr/>
          </p:nvGrpSpPr>
          <p:grpSpPr>
            <a:xfrm>
              <a:off x="8509237" y="1379741"/>
              <a:ext cx="227694" cy="4098519"/>
              <a:chOff x="1977576" y="1980841"/>
              <a:chExt cx="162559" cy="2926080"/>
            </a:xfrm>
          </p:grpSpPr>
          <p:sp>
            <p:nvSpPr>
              <p:cNvPr id="51" name="Right Bracket 50">
                <a:extLst>
                  <a:ext uri="{FF2B5EF4-FFF2-40B4-BE49-F238E27FC236}">
                    <a16:creationId xmlns:a16="http://schemas.microsoft.com/office/drawing/2014/main" id="{785CD98D-B9F5-4EF3-8736-3CE1A8F0D87B}"/>
                  </a:ext>
                </a:extLst>
              </p:cNvPr>
              <p:cNvSpPr/>
              <p:nvPr/>
            </p:nvSpPr>
            <p:spPr>
              <a:xfrm>
                <a:off x="1977576" y="1980841"/>
                <a:ext cx="45719" cy="2926080"/>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cxnSp>
            <p:nvCxnSpPr>
              <p:cNvPr id="52" name="Straight Arrow Connector 51">
                <a:extLst>
                  <a:ext uri="{FF2B5EF4-FFF2-40B4-BE49-F238E27FC236}">
                    <a16:creationId xmlns:a16="http://schemas.microsoft.com/office/drawing/2014/main" id="{95978A15-E826-45AE-8B94-06C903BC4E2E}"/>
                  </a:ext>
                </a:extLst>
              </p:cNvPr>
              <p:cNvCxnSpPr/>
              <p:nvPr/>
            </p:nvCxnSpPr>
            <p:spPr>
              <a:xfrm>
                <a:off x="2048695" y="3443881"/>
                <a:ext cx="9144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03F87DC8-76CB-4D12-A3FA-05D43A7FAC6D}"/>
                </a:ext>
              </a:extLst>
            </p:cNvPr>
            <p:cNvSpPr/>
            <p:nvPr/>
          </p:nvSpPr>
          <p:spPr>
            <a:xfrm>
              <a:off x="8695912" y="4637041"/>
              <a:ext cx="1287597" cy="260965"/>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Apps + insights</a:t>
              </a:r>
            </a:p>
          </p:txBody>
        </p:sp>
      </p:grpSp>
      <p:grpSp>
        <p:nvGrpSpPr>
          <p:cNvPr id="53" name="Group 52">
            <a:extLst>
              <a:ext uri="{FF2B5EF4-FFF2-40B4-BE49-F238E27FC236}">
                <a16:creationId xmlns:a16="http://schemas.microsoft.com/office/drawing/2014/main" id="{6F6B25F3-96DD-4DF8-945B-5253CD84D8BB}"/>
              </a:ext>
            </a:extLst>
          </p:cNvPr>
          <p:cNvGrpSpPr/>
          <p:nvPr/>
        </p:nvGrpSpPr>
        <p:grpSpPr>
          <a:xfrm>
            <a:off x="898722" y="2089629"/>
            <a:ext cx="1819908" cy="3746127"/>
            <a:chOff x="2390856" y="1379741"/>
            <a:chExt cx="1978092" cy="4098519"/>
          </a:xfrm>
        </p:grpSpPr>
        <p:sp>
          <p:nvSpPr>
            <p:cNvPr id="54" name="Right Bracket 53">
              <a:extLst>
                <a:ext uri="{FF2B5EF4-FFF2-40B4-BE49-F238E27FC236}">
                  <a16:creationId xmlns:a16="http://schemas.microsoft.com/office/drawing/2014/main" id="{AEA98255-41A1-41A8-93FF-162683CCE982}"/>
                </a:ext>
              </a:extLst>
            </p:cNvPr>
            <p:cNvSpPr/>
            <p:nvPr/>
          </p:nvSpPr>
          <p:spPr>
            <a:xfrm>
              <a:off x="3777299" y="1379741"/>
              <a:ext cx="64038" cy="4098519"/>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84CC3785-9BE0-47C5-8E31-7FCEC48ED44F}"/>
                </a:ext>
              </a:extLst>
            </p:cNvPr>
            <p:cNvSpPr/>
            <p:nvPr/>
          </p:nvSpPr>
          <p:spPr>
            <a:xfrm>
              <a:off x="2406678" y="4200725"/>
              <a:ext cx="614556"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Social</a:t>
              </a:r>
            </a:p>
          </p:txBody>
        </p:sp>
        <p:sp>
          <p:nvSpPr>
            <p:cNvPr id="59" name="Rectangle 58">
              <a:extLst>
                <a:ext uri="{FF2B5EF4-FFF2-40B4-BE49-F238E27FC236}">
                  <a16:creationId xmlns:a16="http://schemas.microsoft.com/office/drawing/2014/main" id="{92C51EC5-EE51-4B7B-A1B9-C881BA95DAC2}"/>
                </a:ext>
              </a:extLst>
            </p:cNvPr>
            <p:cNvSpPr/>
            <p:nvPr/>
          </p:nvSpPr>
          <p:spPr>
            <a:xfrm>
              <a:off x="2543900" y="1786108"/>
              <a:ext cx="477330"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LOB</a:t>
              </a:r>
            </a:p>
          </p:txBody>
        </p:sp>
        <p:sp>
          <p:nvSpPr>
            <p:cNvPr id="60" name="Rectangle 59">
              <a:extLst>
                <a:ext uri="{FF2B5EF4-FFF2-40B4-BE49-F238E27FC236}">
                  <a16:creationId xmlns:a16="http://schemas.microsoft.com/office/drawing/2014/main" id="{B6BCCB12-A5FF-4A17-8485-0CB6E3DB1B00}"/>
                </a:ext>
              </a:extLst>
            </p:cNvPr>
            <p:cNvSpPr/>
            <p:nvPr/>
          </p:nvSpPr>
          <p:spPr>
            <a:xfrm>
              <a:off x="2397824" y="3018334"/>
              <a:ext cx="623408"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Graph</a:t>
              </a:r>
            </a:p>
          </p:txBody>
        </p:sp>
        <p:sp>
          <p:nvSpPr>
            <p:cNvPr id="61" name="Rectangle 60">
              <a:extLst>
                <a:ext uri="{FF2B5EF4-FFF2-40B4-BE49-F238E27FC236}">
                  <a16:creationId xmlns:a16="http://schemas.microsoft.com/office/drawing/2014/main" id="{E842F662-138E-461F-8967-A53AEF4BCA2C}"/>
                </a:ext>
              </a:extLst>
            </p:cNvPr>
            <p:cNvSpPr/>
            <p:nvPr/>
          </p:nvSpPr>
          <p:spPr>
            <a:xfrm>
              <a:off x="2599656" y="4856534"/>
              <a:ext cx="421576"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IoT</a:t>
              </a:r>
            </a:p>
          </p:txBody>
        </p:sp>
        <p:sp>
          <p:nvSpPr>
            <p:cNvPr id="62" name="ShoppingCart_E7BF">
              <a:extLst>
                <a:ext uri="{FF2B5EF4-FFF2-40B4-BE49-F238E27FC236}">
                  <a16:creationId xmlns:a16="http://schemas.microsoft.com/office/drawing/2014/main" id="{2FEA7BC4-C877-44B5-8054-3E59C703FED8}"/>
                </a:ext>
              </a:extLst>
            </p:cNvPr>
            <p:cNvSpPr>
              <a:spLocks noChangeAspect="1" noEditPoints="1"/>
            </p:cNvSpPr>
            <p:nvPr/>
          </p:nvSpPr>
          <p:spPr bwMode="auto">
            <a:xfrm>
              <a:off x="3134378" y="1678060"/>
              <a:ext cx="480232" cy="408369"/>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Semilight"/>
                <a:ea typeface="+mn-ea"/>
                <a:cs typeface="+mn-cs"/>
              </a:endParaRPr>
            </a:p>
          </p:txBody>
        </p:sp>
        <p:grpSp>
          <p:nvGrpSpPr>
            <p:cNvPr id="63" name="Group 62">
              <a:extLst>
                <a:ext uri="{FF2B5EF4-FFF2-40B4-BE49-F238E27FC236}">
                  <a16:creationId xmlns:a16="http://schemas.microsoft.com/office/drawing/2014/main" id="{41B8B642-5E62-4928-9EF4-E6D860727E19}"/>
                </a:ext>
              </a:extLst>
            </p:cNvPr>
            <p:cNvGrpSpPr/>
            <p:nvPr/>
          </p:nvGrpSpPr>
          <p:grpSpPr>
            <a:xfrm>
              <a:off x="3161673" y="2981700"/>
              <a:ext cx="425664" cy="381483"/>
              <a:chOff x="5381211" y="5822591"/>
              <a:chExt cx="1439523" cy="1290119"/>
            </a:xfrm>
            <a:solidFill>
              <a:schemeClr val="bg1"/>
            </a:solidFill>
          </p:grpSpPr>
          <p:cxnSp>
            <p:nvCxnSpPr>
              <p:cNvPr id="85" name="Straight Connector 84">
                <a:extLst>
                  <a:ext uri="{FF2B5EF4-FFF2-40B4-BE49-F238E27FC236}">
                    <a16:creationId xmlns:a16="http://schemas.microsoft.com/office/drawing/2014/main" id="{51096FF1-3A97-4CFC-93C2-C1B966122F19}"/>
                  </a:ext>
                </a:extLst>
              </p:cNvPr>
              <p:cNvCxnSpPr>
                <a:cxnSpLocks/>
              </p:cNvCxnSpPr>
              <p:nvPr/>
            </p:nvCxnSpPr>
            <p:spPr>
              <a:xfrm flipV="1">
                <a:off x="6057900" y="6623850"/>
                <a:ext cx="64441" cy="30527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95C75EB-5024-4C11-8354-80C5AB145D1A}"/>
                  </a:ext>
                </a:extLst>
              </p:cNvPr>
              <p:cNvCxnSpPr>
                <a:cxnSpLocks/>
              </p:cNvCxnSpPr>
              <p:nvPr/>
            </p:nvCxnSpPr>
            <p:spPr>
              <a:xfrm flipH="1" flipV="1">
                <a:off x="6187440" y="6596380"/>
                <a:ext cx="266700" cy="19050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3FC893B-AD64-4217-9F1B-099EF0003DB2}"/>
                  </a:ext>
                </a:extLst>
              </p:cNvPr>
              <p:cNvCxnSpPr>
                <a:cxnSpLocks/>
              </p:cNvCxnSpPr>
              <p:nvPr/>
            </p:nvCxnSpPr>
            <p:spPr>
              <a:xfrm flipH="1">
                <a:off x="6205220" y="6555740"/>
                <a:ext cx="436881" cy="254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11B3ACF-D489-4C82-ABC1-D8002AC0046A}"/>
                  </a:ext>
                </a:extLst>
              </p:cNvPr>
              <p:cNvCxnSpPr>
                <a:cxnSpLocks/>
              </p:cNvCxnSpPr>
              <p:nvPr/>
            </p:nvCxnSpPr>
            <p:spPr>
              <a:xfrm flipH="1">
                <a:off x="5798821" y="6588760"/>
                <a:ext cx="274319" cy="15748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028A60E-9587-4BC9-99A2-85BF9714D731}"/>
                  </a:ext>
                </a:extLst>
              </p:cNvPr>
              <p:cNvCxnSpPr>
                <a:cxnSpLocks/>
              </p:cNvCxnSpPr>
              <p:nvPr/>
            </p:nvCxnSpPr>
            <p:spPr>
              <a:xfrm flipH="1" flipV="1">
                <a:off x="5570220" y="6406515"/>
                <a:ext cx="489585" cy="131445"/>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9C2EBCA-A14E-45CD-96DD-26B498BCFB28}"/>
                  </a:ext>
                </a:extLst>
              </p:cNvPr>
              <p:cNvCxnSpPr>
                <a:cxnSpLocks/>
              </p:cNvCxnSpPr>
              <p:nvPr/>
            </p:nvCxnSpPr>
            <p:spPr>
              <a:xfrm flipH="1" flipV="1">
                <a:off x="5785485" y="6122670"/>
                <a:ext cx="297180" cy="37338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25F840D-A3C0-455E-8456-74111B80BFB7}"/>
                  </a:ext>
                </a:extLst>
              </p:cNvPr>
              <p:cNvCxnSpPr>
                <a:cxnSpLocks/>
              </p:cNvCxnSpPr>
              <p:nvPr/>
            </p:nvCxnSpPr>
            <p:spPr>
              <a:xfrm flipV="1">
                <a:off x="6162040" y="6012180"/>
                <a:ext cx="187960" cy="469900"/>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5F342F6A-0BEF-4DE0-A694-135832E549A7}"/>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13615AEE-374E-4AF6-AF59-5612A90A826F}"/>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B44465FD-2A13-428A-ABEF-B3145918C819}"/>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1C87A36-7C2F-4710-8AEE-9D85CC97B42B}"/>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94DBCC1E-F457-403D-87BC-12D8F5F3EA58}"/>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5FBFDC5A-0650-42D5-B37D-27E2AE764E36}"/>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CAE46113-E179-4EA4-93C0-E9635670ED7E}"/>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BE946C3E-8C38-4A7D-AD06-D10FC6B8E958}"/>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1AD9E208-B9B9-4B37-A371-6D48A94A335C}"/>
                </a:ext>
              </a:extLst>
            </p:cNvPr>
            <p:cNvSpPr/>
            <p:nvPr/>
          </p:nvSpPr>
          <p:spPr>
            <a:xfrm>
              <a:off x="2390856" y="3641982"/>
              <a:ext cx="630377"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Image</a:t>
              </a:r>
            </a:p>
          </p:txBody>
        </p:sp>
        <p:cxnSp>
          <p:nvCxnSpPr>
            <p:cNvPr id="65" name="Straight Arrow Connector 64">
              <a:extLst>
                <a:ext uri="{FF2B5EF4-FFF2-40B4-BE49-F238E27FC236}">
                  <a16:creationId xmlns:a16="http://schemas.microsoft.com/office/drawing/2014/main" id="{0EA742F7-40AF-4E26-BE22-AFA77A978605}"/>
                </a:ext>
              </a:extLst>
            </p:cNvPr>
            <p:cNvCxnSpPr>
              <a:cxnSpLocks/>
            </p:cNvCxnSpPr>
            <p:nvPr/>
          </p:nvCxnSpPr>
          <p:spPr>
            <a:xfrm>
              <a:off x="3978564" y="3479717"/>
              <a:ext cx="390384" cy="0"/>
            </a:xfrm>
            <a:prstGeom prst="straightConnector1">
              <a:avLst/>
            </a:prstGeom>
            <a:ln w="34925">
              <a:solidFill>
                <a:schemeClr val="bg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51E7E3AC-7485-464B-BA05-4041AD8A3B2E}"/>
                </a:ext>
              </a:extLst>
            </p:cNvPr>
            <p:cNvGrpSpPr/>
            <p:nvPr/>
          </p:nvGrpSpPr>
          <p:grpSpPr>
            <a:xfrm>
              <a:off x="3201534" y="3609007"/>
              <a:ext cx="345920" cy="312362"/>
              <a:chOff x="2760401" y="1824177"/>
              <a:chExt cx="285697" cy="257980"/>
            </a:xfrm>
          </p:grpSpPr>
          <p:sp>
            <p:nvSpPr>
              <p:cNvPr id="82" name="Rectangle 48">
                <a:extLst>
                  <a:ext uri="{FF2B5EF4-FFF2-40B4-BE49-F238E27FC236}">
                    <a16:creationId xmlns:a16="http://schemas.microsoft.com/office/drawing/2014/main" id="{B7B6DACE-71CB-4F13-9A4B-BFFC2D814831}"/>
                  </a:ext>
                </a:extLst>
              </p:cNvPr>
              <p:cNvSpPr>
                <a:spLocks noChangeArrowheads="1"/>
              </p:cNvSpPr>
              <p:nvPr/>
            </p:nvSpPr>
            <p:spPr bwMode="auto">
              <a:xfrm>
                <a:off x="2760401" y="1824177"/>
                <a:ext cx="285697" cy="257980"/>
              </a:xfrm>
              <a:prstGeom prst="rect">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83" name="Freeform 49">
                <a:extLst>
                  <a:ext uri="{FF2B5EF4-FFF2-40B4-BE49-F238E27FC236}">
                    <a16:creationId xmlns:a16="http://schemas.microsoft.com/office/drawing/2014/main" id="{531528CE-08A4-45DE-B0AF-2931170FCA46}"/>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84" name="Oval 83">
                <a:extLst>
                  <a:ext uri="{FF2B5EF4-FFF2-40B4-BE49-F238E27FC236}">
                    <a16:creationId xmlns:a16="http://schemas.microsoft.com/office/drawing/2014/main" id="{A1DDAF18-08E2-47E8-B2C3-FD0897AA42E4}"/>
                  </a:ext>
                </a:extLst>
              </p:cNvPr>
              <p:cNvSpPr>
                <a:spLocks noChangeArrowheads="1"/>
              </p:cNvSpPr>
              <p:nvPr/>
            </p:nvSpPr>
            <p:spPr bwMode="auto">
              <a:xfrm>
                <a:off x="2951221" y="1871082"/>
                <a:ext cx="47971" cy="46905"/>
              </a:xfrm>
              <a:prstGeom prst="ellipse">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7" name="Freeform 173">
              <a:extLst>
                <a:ext uri="{FF2B5EF4-FFF2-40B4-BE49-F238E27FC236}">
                  <a16:creationId xmlns:a16="http://schemas.microsoft.com/office/drawing/2014/main" id="{95BDA5E1-6816-4A5B-8C2B-0220CE4A0BC2}"/>
                </a:ext>
              </a:extLst>
            </p:cNvPr>
            <p:cNvSpPr/>
            <p:nvPr/>
          </p:nvSpPr>
          <p:spPr bwMode="auto">
            <a:xfrm>
              <a:off x="3190611" y="4195359"/>
              <a:ext cx="367766" cy="30314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B2967AC9-DB20-4948-A68A-AE95C02A529D}"/>
                </a:ext>
              </a:extLst>
            </p:cNvPr>
            <p:cNvSpPr/>
            <p:nvPr/>
          </p:nvSpPr>
          <p:spPr>
            <a:xfrm>
              <a:off x="2496859" y="2409756"/>
              <a:ext cx="524374" cy="260965"/>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CRM</a:t>
              </a:r>
            </a:p>
          </p:txBody>
        </p:sp>
        <p:grpSp>
          <p:nvGrpSpPr>
            <p:cNvPr id="69" name="Group 68">
              <a:extLst>
                <a:ext uri="{FF2B5EF4-FFF2-40B4-BE49-F238E27FC236}">
                  <a16:creationId xmlns:a16="http://schemas.microsoft.com/office/drawing/2014/main" id="{20E27C27-8E53-4412-BCC3-4F75437B4BDD}"/>
                </a:ext>
              </a:extLst>
            </p:cNvPr>
            <p:cNvGrpSpPr/>
            <p:nvPr/>
          </p:nvGrpSpPr>
          <p:grpSpPr>
            <a:xfrm>
              <a:off x="3195040" y="2307838"/>
              <a:ext cx="358905" cy="449189"/>
              <a:chOff x="1564614" y="1427406"/>
              <a:chExt cx="256236" cy="320690"/>
            </a:xfrm>
          </p:grpSpPr>
          <p:grpSp>
            <p:nvGrpSpPr>
              <p:cNvPr id="76" name="Group 75">
                <a:extLst>
                  <a:ext uri="{FF2B5EF4-FFF2-40B4-BE49-F238E27FC236}">
                    <a16:creationId xmlns:a16="http://schemas.microsoft.com/office/drawing/2014/main" id="{0ECB8278-7032-4463-9656-EA0CF8F7A897}"/>
                  </a:ext>
                </a:extLst>
              </p:cNvPr>
              <p:cNvGrpSpPr/>
              <p:nvPr/>
            </p:nvGrpSpPr>
            <p:grpSpPr>
              <a:xfrm>
                <a:off x="1591509" y="1483817"/>
                <a:ext cx="229341" cy="264279"/>
                <a:chOff x="6498112" y="3330497"/>
                <a:chExt cx="1259085" cy="1450900"/>
              </a:xfrm>
            </p:grpSpPr>
            <p:sp>
              <p:nvSpPr>
                <p:cNvPr id="78" name="Oval 8">
                  <a:extLst>
                    <a:ext uri="{FF2B5EF4-FFF2-40B4-BE49-F238E27FC236}">
                      <a16:creationId xmlns:a16="http://schemas.microsoft.com/office/drawing/2014/main" id="{EEC0C8F0-0B48-4E48-982D-BE0487464D8B}"/>
                    </a:ext>
                  </a:extLst>
                </p:cNvPr>
                <p:cNvSpPr>
                  <a:spLocks noChangeArrowheads="1"/>
                </p:cNvSpPr>
                <p:nvPr/>
              </p:nvSpPr>
              <p:spPr bwMode="auto">
                <a:xfrm>
                  <a:off x="7243234" y="3330497"/>
                  <a:ext cx="472157" cy="459861"/>
                </a:xfrm>
                <a:prstGeom prst="ellipse">
                  <a:avLst/>
                </a:pr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79" name="Oval 9">
                  <a:extLst>
                    <a:ext uri="{FF2B5EF4-FFF2-40B4-BE49-F238E27FC236}">
                      <a16:creationId xmlns:a16="http://schemas.microsoft.com/office/drawing/2014/main" id="{154AC316-2AD3-4732-B61D-9A26698D7FA0}"/>
                    </a:ext>
                  </a:extLst>
                </p:cNvPr>
                <p:cNvSpPr>
                  <a:spLocks noChangeArrowheads="1"/>
                </p:cNvSpPr>
                <p:nvPr/>
              </p:nvSpPr>
              <p:spPr bwMode="auto">
                <a:xfrm>
                  <a:off x="6611233" y="3790359"/>
                  <a:ext cx="572982" cy="575442"/>
                </a:xfrm>
                <a:prstGeom prst="ellipse">
                  <a:avLst/>
                </a:pr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80" name="Freeform 12">
                  <a:extLst>
                    <a:ext uri="{FF2B5EF4-FFF2-40B4-BE49-F238E27FC236}">
                      <a16:creationId xmlns:a16="http://schemas.microsoft.com/office/drawing/2014/main" id="{968A6EEA-9BAA-46C5-8CE2-4998F33E348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81" name="Freeform 13">
                  <a:extLst>
                    <a:ext uri="{FF2B5EF4-FFF2-40B4-BE49-F238E27FC236}">
                      <a16:creationId xmlns:a16="http://schemas.microsoft.com/office/drawing/2014/main" id="{64A4A253-0EE4-4943-A1A4-F199C017C809}"/>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7" name="Freeform: Shape 168">
                <a:extLst>
                  <a:ext uri="{FF2B5EF4-FFF2-40B4-BE49-F238E27FC236}">
                    <a16:creationId xmlns:a16="http://schemas.microsoft.com/office/drawing/2014/main" id="{4A4AF13C-27E2-4839-9225-B7E2270CDECE}"/>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9871A9BC-6704-4B84-9C61-9821F8EC1B27}"/>
                </a:ext>
              </a:extLst>
            </p:cNvPr>
            <p:cNvGrpSpPr/>
            <p:nvPr/>
          </p:nvGrpSpPr>
          <p:grpSpPr>
            <a:xfrm>
              <a:off x="3143892" y="4798813"/>
              <a:ext cx="437904" cy="364739"/>
              <a:chOff x="2907341" y="5452864"/>
              <a:chExt cx="470900" cy="392225"/>
            </a:xfrm>
          </p:grpSpPr>
          <p:grpSp>
            <p:nvGrpSpPr>
              <p:cNvPr id="71" name="Group 70">
                <a:extLst>
                  <a:ext uri="{FF2B5EF4-FFF2-40B4-BE49-F238E27FC236}">
                    <a16:creationId xmlns:a16="http://schemas.microsoft.com/office/drawing/2014/main" id="{46C53293-BA94-465B-BF94-C962FA275FEE}"/>
                  </a:ext>
                </a:extLst>
              </p:cNvPr>
              <p:cNvGrpSpPr/>
              <p:nvPr/>
            </p:nvGrpSpPr>
            <p:grpSpPr>
              <a:xfrm rot="2348880">
                <a:off x="3110169" y="5452864"/>
                <a:ext cx="268072" cy="121923"/>
                <a:chOff x="2880147" y="1478022"/>
                <a:chExt cx="6491507" cy="2952426"/>
              </a:xfrm>
            </p:grpSpPr>
            <p:sp>
              <p:nvSpPr>
                <p:cNvPr id="73" name="Freeform: Shape 70">
                  <a:extLst>
                    <a:ext uri="{FF2B5EF4-FFF2-40B4-BE49-F238E27FC236}">
                      <a16:creationId xmlns:a16="http://schemas.microsoft.com/office/drawing/2014/main" id="{52998438-1C37-4E67-A06F-751207B3EF89}"/>
                    </a:ext>
                  </a:extLst>
                </p:cNvPr>
                <p:cNvSpPr/>
                <p:nvPr/>
              </p:nvSpPr>
              <p:spPr>
                <a:xfrm>
                  <a:off x="2880147" y="1478022"/>
                  <a:ext cx="6491507" cy="1508604"/>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74" name="Freeform: Shape 71">
                  <a:extLst>
                    <a:ext uri="{FF2B5EF4-FFF2-40B4-BE49-F238E27FC236}">
                      <a16:creationId xmlns:a16="http://schemas.microsoft.com/office/drawing/2014/main" id="{B436576D-0E77-4BB1-BB39-725591E98E23}"/>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75" name="Freeform: Shape 72">
                  <a:extLst>
                    <a:ext uri="{FF2B5EF4-FFF2-40B4-BE49-F238E27FC236}">
                      <a16:creationId xmlns:a16="http://schemas.microsoft.com/office/drawing/2014/main" id="{3ED6CDA6-30FD-48A3-9393-2EE17A285A63}"/>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2" name="Freeform 5">
                <a:extLst>
                  <a:ext uri="{FF2B5EF4-FFF2-40B4-BE49-F238E27FC236}">
                    <a16:creationId xmlns:a16="http://schemas.microsoft.com/office/drawing/2014/main" id="{1ADEE3E1-AC7F-4E7B-971A-BE0231BDE9A2}"/>
                  </a:ext>
                </a:extLst>
              </p:cNvPr>
              <p:cNvSpPr>
                <a:spLocks noEditPoints="1"/>
              </p:cNvSpPr>
              <p:nvPr/>
            </p:nvSpPr>
            <p:spPr bwMode="auto">
              <a:xfrm>
                <a:off x="2907341"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grpSp>
      </p:grpSp>
      <p:sp>
        <p:nvSpPr>
          <p:cNvPr id="100" name="Freeform 128">
            <a:extLst>
              <a:ext uri="{FF2B5EF4-FFF2-40B4-BE49-F238E27FC236}">
                <a16:creationId xmlns:a16="http://schemas.microsoft.com/office/drawing/2014/main" id="{91EB66EA-8BC6-455A-B604-6D5BADAA08E9}"/>
              </a:ext>
            </a:extLst>
          </p:cNvPr>
          <p:cNvSpPr>
            <a:spLocks noChangeAspect="1"/>
          </p:cNvSpPr>
          <p:nvPr/>
        </p:nvSpPr>
        <p:spPr bwMode="black">
          <a:xfrm>
            <a:off x="1398526" y="6169617"/>
            <a:ext cx="440913" cy="24356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38AFB840-8DE4-4108-AFAA-DE6437EBD551}"/>
              </a:ext>
            </a:extLst>
          </p:cNvPr>
          <p:cNvSpPr txBox="1"/>
          <p:nvPr/>
        </p:nvSpPr>
        <p:spPr>
          <a:xfrm>
            <a:off x="1386948" y="6492688"/>
            <a:ext cx="464070" cy="155079"/>
          </a:xfrm>
          <a:prstGeom prst="rect">
            <a:avLst/>
          </a:prstGeom>
          <a:noFill/>
        </p:spPr>
        <p:txBody>
          <a:bodyPr wrap="square" lIns="0" tIns="0" rIns="0" bIns="0"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solidFill>
                    <a:srgbClr val="FFFFFF">
                      <a:alpha val="0"/>
                    </a:srgbClr>
                  </a:solidFill>
                </a:ln>
                <a:solidFill>
                  <a:prstClr val="white"/>
                </a:solidFill>
                <a:effectLst/>
                <a:uLnTx/>
                <a:uFillTx/>
                <a:latin typeface="Segoe UI Semibold" charset="0"/>
                <a:ea typeface="Segoe UI Semibold" charset="0"/>
                <a:cs typeface="Segoe UI Semibold" charset="0"/>
              </a:rPr>
              <a:t>Cloud</a:t>
            </a:r>
          </a:p>
        </p:txBody>
      </p:sp>
      <p:sp>
        <p:nvSpPr>
          <p:cNvPr id="102" name="Freeform 125">
            <a:extLst>
              <a:ext uri="{FF2B5EF4-FFF2-40B4-BE49-F238E27FC236}">
                <a16:creationId xmlns:a16="http://schemas.microsoft.com/office/drawing/2014/main" id="{78F099B6-BA17-4065-BEC7-570724461109}"/>
              </a:ext>
            </a:extLst>
          </p:cNvPr>
          <p:cNvSpPr/>
          <p:nvPr/>
        </p:nvSpPr>
        <p:spPr bwMode="auto">
          <a:xfrm rot="16200000">
            <a:off x="1558808" y="5630410"/>
            <a:ext cx="98118" cy="875556"/>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3" name="Freeform 126">
            <a:extLst>
              <a:ext uri="{FF2B5EF4-FFF2-40B4-BE49-F238E27FC236}">
                <a16:creationId xmlns:a16="http://schemas.microsoft.com/office/drawing/2014/main" id="{C10FC837-4826-41B1-B335-4EE42E947D2F}"/>
              </a:ext>
            </a:extLst>
          </p:cNvPr>
          <p:cNvSpPr/>
          <p:nvPr/>
        </p:nvSpPr>
        <p:spPr bwMode="auto">
          <a:xfrm rot="16200000">
            <a:off x="1544107" y="5848115"/>
            <a:ext cx="232261" cy="101195"/>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bg1"/>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C633E6BF-11C5-4402-BBD9-C0B08F11B664}"/>
              </a:ext>
            </a:extLst>
          </p:cNvPr>
          <p:cNvSpPr/>
          <p:nvPr/>
        </p:nvSpPr>
        <p:spPr bwMode="auto">
          <a:xfrm>
            <a:off x="2836842" y="2872177"/>
            <a:ext cx="1739431" cy="21654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1" i="0" u="none" strike="noStrike" kern="0" cap="none" spc="0" normalizeH="0" baseline="0" noProof="0">
              <a:ln>
                <a:noFill/>
              </a:ln>
              <a:solidFill>
                <a:srgbClr val="060606"/>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8582359A-DF74-409F-94FC-D1A419FB308E}"/>
              </a:ext>
            </a:extLst>
          </p:cNvPr>
          <p:cNvSpPr/>
          <p:nvPr/>
        </p:nvSpPr>
        <p:spPr bwMode="auto">
          <a:xfrm>
            <a:off x="5269797" y="2910939"/>
            <a:ext cx="1739431" cy="20818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60606"/>
              </a:solidFill>
              <a:effectLst/>
              <a:uLnTx/>
              <a:uFillTx/>
              <a:latin typeface="Segoe UI Semibold" panose="020B0702040204020203" pitchFamily="34" charset="0"/>
              <a:ea typeface="+mn-ea"/>
              <a:cs typeface="Segoe UI Semibold" panose="020B0702040204020203" pitchFamily="34" charset="0"/>
            </a:endParaRPr>
          </a:p>
        </p:txBody>
      </p:sp>
      <p:sp>
        <p:nvSpPr>
          <p:cNvPr id="106" name="Rectangle 105">
            <a:extLst>
              <a:ext uri="{FF2B5EF4-FFF2-40B4-BE49-F238E27FC236}">
                <a16:creationId xmlns:a16="http://schemas.microsoft.com/office/drawing/2014/main" id="{76374738-2C26-4325-A236-983AD7B86584}"/>
              </a:ext>
            </a:extLst>
          </p:cNvPr>
          <p:cNvSpPr/>
          <p:nvPr/>
        </p:nvSpPr>
        <p:spPr bwMode="auto">
          <a:xfrm>
            <a:off x="7675361" y="2913720"/>
            <a:ext cx="1739431" cy="208185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60606"/>
              </a:solidFill>
              <a:effectLst/>
              <a:uLnTx/>
              <a:uFillTx/>
              <a:latin typeface="Segoe UI Semibold" panose="020B0702040204020203" pitchFamily="34" charset="0"/>
              <a:ea typeface="+mn-ea"/>
              <a:cs typeface="Segoe UI Semibold" panose="020B0702040204020203" pitchFamily="34" charset="0"/>
            </a:endParaRPr>
          </a:p>
        </p:txBody>
      </p:sp>
      <p:sp>
        <p:nvSpPr>
          <p:cNvPr id="116" name="Rectangle 115">
            <a:extLst>
              <a:ext uri="{FF2B5EF4-FFF2-40B4-BE49-F238E27FC236}">
                <a16:creationId xmlns:a16="http://schemas.microsoft.com/office/drawing/2014/main" id="{9D21C0C6-9812-491D-BF1B-F4E63CFFDD0B}"/>
              </a:ext>
            </a:extLst>
          </p:cNvPr>
          <p:cNvSpPr/>
          <p:nvPr/>
        </p:nvSpPr>
        <p:spPr>
          <a:xfrm>
            <a:off x="3453124" y="3004161"/>
            <a:ext cx="1114709" cy="501676"/>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a:t>
            </a:r>
            <a:r>
              <a:rPr kumimoji="0" lang="en-US" sz="1400" b="1" i="0" u="none" strike="noStrike" kern="0" cap="none" spc="49" normalizeH="0" baseline="0" noProof="0" err="1">
                <a:ln>
                  <a:noFill/>
                </a:ln>
                <a:solidFill>
                  <a:srgbClr val="060606"/>
                </a:solidFill>
                <a:effectLst/>
                <a:uLnTx/>
                <a:uFillTx/>
                <a:latin typeface="Segoe UI Semibold" charset="0"/>
                <a:ea typeface="Segoe UI Semibold" charset="0"/>
                <a:cs typeface="Segoe UI Semibold" charset="0"/>
              </a:rPr>
              <a:t>Databricks</a:t>
            </a:r>
            <a:endPar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endParaRPr>
          </a:p>
        </p:txBody>
      </p:sp>
      <p:sp>
        <p:nvSpPr>
          <p:cNvPr id="126" name="Rectangle 125">
            <a:extLst>
              <a:ext uri="{FF2B5EF4-FFF2-40B4-BE49-F238E27FC236}">
                <a16:creationId xmlns:a16="http://schemas.microsoft.com/office/drawing/2014/main" id="{8EC1AF74-7D07-4901-938C-FCAE317C5C7B}"/>
              </a:ext>
            </a:extLst>
          </p:cNvPr>
          <p:cNvSpPr/>
          <p:nvPr/>
        </p:nvSpPr>
        <p:spPr bwMode="auto">
          <a:xfrm>
            <a:off x="5291815" y="2872177"/>
            <a:ext cx="1744704" cy="2131846"/>
          </a:xfrm>
          <a:prstGeom prst="rect">
            <a:avLst/>
          </a:prstGeom>
          <a:noFill/>
          <a:ln w="635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60606"/>
              </a:soli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ADAC8AD5-6A95-4D5F-BEEC-B815741CE619}"/>
              </a:ext>
            </a:extLst>
          </p:cNvPr>
          <p:cNvGrpSpPr/>
          <p:nvPr/>
        </p:nvGrpSpPr>
        <p:grpSpPr>
          <a:xfrm rot="10800000">
            <a:off x="5272221" y="5243390"/>
            <a:ext cx="1723358" cy="334665"/>
            <a:chOff x="7370722" y="4822428"/>
            <a:chExt cx="781948" cy="298885"/>
          </a:xfrm>
        </p:grpSpPr>
        <p:sp>
          <p:nvSpPr>
            <p:cNvPr id="135" name="Freeform 125">
              <a:extLst>
                <a:ext uri="{FF2B5EF4-FFF2-40B4-BE49-F238E27FC236}">
                  <a16:creationId xmlns:a16="http://schemas.microsoft.com/office/drawing/2014/main" id="{9790FA81-3D9A-477F-9C3A-9C287AA3CEC9}"/>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6" name="Freeform 126">
              <a:extLst>
                <a:ext uri="{FF2B5EF4-FFF2-40B4-BE49-F238E27FC236}">
                  <a16:creationId xmlns:a16="http://schemas.microsoft.com/office/drawing/2014/main" id="{15BB1F89-E45A-49B2-A72F-A31D7CC55FA6}"/>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9050">
              <a:solidFill>
                <a:schemeClr val="accent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11D2B2C-7F3C-450E-9A66-826A6EA8F21A}"/>
              </a:ext>
            </a:extLst>
          </p:cNvPr>
          <p:cNvSpPr/>
          <p:nvPr/>
        </p:nvSpPr>
        <p:spPr>
          <a:xfrm>
            <a:off x="9073195" y="4714551"/>
            <a:ext cx="387863" cy="238527"/>
          </a:xfrm>
          <a:prstGeom prst="rect">
            <a:avLst/>
          </a:prstGeom>
        </p:spPr>
        <p:txBody>
          <a:bodyPr wrap="none">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a:ln>
                  <a:noFill/>
                </a:ln>
                <a:solidFill>
                  <a:prstClr val="white"/>
                </a:solidFill>
                <a:effectLst/>
                <a:uLnTx/>
                <a:uFillTx/>
                <a:latin typeface="Segoe UI Semibold" charset="0"/>
                <a:ea typeface="Segoe UI Semibold" charset="0"/>
                <a:cs typeface="Segoe UI Semibold" charset="0"/>
              </a:rPr>
              <a:t>IoT</a:t>
            </a:r>
          </a:p>
        </p:txBody>
      </p:sp>
      <p:pic>
        <p:nvPicPr>
          <p:cNvPr id="142" name="Picture 141">
            <a:extLst>
              <a:ext uri="{FF2B5EF4-FFF2-40B4-BE49-F238E27FC236}">
                <a16:creationId xmlns:a16="http://schemas.microsoft.com/office/drawing/2014/main" id="{B77D0B7E-A36A-43D1-B510-7E829FD4D00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432233" y="2699339"/>
            <a:ext cx="421070" cy="809880"/>
          </a:xfrm>
          <a:prstGeom prst="rect">
            <a:avLst/>
          </a:prstGeom>
          <a:ln>
            <a:solidFill>
              <a:schemeClr val="bg1"/>
            </a:solidFill>
          </a:ln>
        </p:spPr>
      </p:pic>
      <p:grpSp>
        <p:nvGrpSpPr>
          <p:cNvPr id="145" name="Group 144">
            <a:extLst>
              <a:ext uri="{FF2B5EF4-FFF2-40B4-BE49-F238E27FC236}">
                <a16:creationId xmlns:a16="http://schemas.microsoft.com/office/drawing/2014/main" id="{12524B9E-C99E-48B1-801D-8AFE99BDD37F}"/>
              </a:ext>
            </a:extLst>
          </p:cNvPr>
          <p:cNvGrpSpPr/>
          <p:nvPr/>
        </p:nvGrpSpPr>
        <p:grpSpPr>
          <a:xfrm rot="10800000">
            <a:off x="2856700" y="5251477"/>
            <a:ext cx="1723358" cy="334665"/>
            <a:chOff x="7370722" y="4822428"/>
            <a:chExt cx="781948" cy="298885"/>
          </a:xfrm>
        </p:grpSpPr>
        <p:sp>
          <p:nvSpPr>
            <p:cNvPr id="146" name="Freeform 125">
              <a:extLst>
                <a:ext uri="{FF2B5EF4-FFF2-40B4-BE49-F238E27FC236}">
                  <a16:creationId xmlns:a16="http://schemas.microsoft.com/office/drawing/2014/main" id="{28BAAB23-F798-493E-80AB-15B7EBACF5EE}"/>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7" name="Freeform 126">
              <a:extLst>
                <a:ext uri="{FF2B5EF4-FFF2-40B4-BE49-F238E27FC236}">
                  <a16:creationId xmlns:a16="http://schemas.microsoft.com/office/drawing/2014/main" id="{FCE89DF0-1A81-4612-A777-D8F25DC12D72}"/>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9050">
              <a:solidFill>
                <a:schemeClr val="accent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150" name="Graphic 50">
            <a:extLst>
              <a:ext uri="{FF2B5EF4-FFF2-40B4-BE49-F238E27FC236}">
                <a16:creationId xmlns:a16="http://schemas.microsoft.com/office/drawing/2014/main" id="{2557CA4D-233A-45C7-BD4C-E4561450300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82507" y="3028851"/>
            <a:ext cx="513038" cy="390356"/>
          </a:xfrm>
          <a:prstGeom prst="rect">
            <a:avLst/>
          </a:prstGeom>
        </p:spPr>
      </p:pic>
      <p:grpSp>
        <p:nvGrpSpPr>
          <p:cNvPr id="152" name="Group 151">
            <a:extLst>
              <a:ext uri="{FF2B5EF4-FFF2-40B4-BE49-F238E27FC236}">
                <a16:creationId xmlns:a16="http://schemas.microsoft.com/office/drawing/2014/main" id="{5297262E-AB32-4F5A-8BED-4549C7FCF978}"/>
              </a:ext>
            </a:extLst>
          </p:cNvPr>
          <p:cNvGrpSpPr/>
          <p:nvPr/>
        </p:nvGrpSpPr>
        <p:grpSpPr>
          <a:xfrm rot="10800000">
            <a:off x="7675361" y="5256679"/>
            <a:ext cx="1723358" cy="334665"/>
            <a:chOff x="7370722" y="4822428"/>
            <a:chExt cx="781948" cy="298885"/>
          </a:xfrm>
        </p:grpSpPr>
        <p:sp>
          <p:nvSpPr>
            <p:cNvPr id="153" name="Freeform 125">
              <a:extLst>
                <a:ext uri="{FF2B5EF4-FFF2-40B4-BE49-F238E27FC236}">
                  <a16:creationId xmlns:a16="http://schemas.microsoft.com/office/drawing/2014/main" id="{F4C0D01D-D653-4891-A2A4-3CC7C3FC56D0}"/>
                </a:ext>
              </a:extLst>
            </p:cNvPr>
            <p:cNvSpPr/>
            <p:nvPr/>
          </p:nvSpPr>
          <p:spPr bwMode="auto">
            <a:xfrm rot="16200000">
              <a:off x="7717882" y="4686525"/>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90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4" name="Freeform 126">
              <a:extLst>
                <a:ext uri="{FF2B5EF4-FFF2-40B4-BE49-F238E27FC236}">
                  <a16:creationId xmlns:a16="http://schemas.microsoft.com/office/drawing/2014/main" id="{476498E9-6CCC-4C61-9C2C-DBD29730D2F6}"/>
                </a:ext>
              </a:extLst>
            </p:cNvPr>
            <p:cNvSpPr/>
            <p:nvPr/>
          </p:nvSpPr>
          <p:spPr bwMode="auto">
            <a:xfrm rot="16200000">
              <a:off x="7704752" y="4880955"/>
              <a:ext cx="207429"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9050">
              <a:solidFill>
                <a:schemeClr val="accent2"/>
              </a:solidFill>
              <a:prstDash val="solid"/>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55" name="Rectangle 154">
            <a:extLst>
              <a:ext uri="{FF2B5EF4-FFF2-40B4-BE49-F238E27FC236}">
                <a16:creationId xmlns:a16="http://schemas.microsoft.com/office/drawing/2014/main" id="{FCC9260E-55EE-4EF6-977D-513BC51E6C4A}"/>
              </a:ext>
            </a:extLst>
          </p:cNvPr>
          <p:cNvSpPr/>
          <p:nvPr/>
        </p:nvSpPr>
        <p:spPr bwMode="auto">
          <a:xfrm>
            <a:off x="2825228" y="2866110"/>
            <a:ext cx="1744704" cy="2199024"/>
          </a:xfrm>
          <a:prstGeom prst="rect">
            <a:avLst/>
          </a:prstGeom>
          <a:noFill/>
          <a:ln w="635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60606"/>
              </a:solidFill>
              <a:effectLst/>
              <a:uLnTx/>
              <a:uFillTx/>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11D7DAEC-68B5-4910-BC57-304047256A80}"/>
              </a:ext>
            </a:extLst>
          </p:cNvPr>
          <p:cNvSpPr/>
          <p:nvPr/>
        </p:nvSpPr>
        <p:spPr bwMode="auto">
          <a:xfrm>
            <a:off x="7690242" y="2866110"/>
            <a:ext cx="1744704" cy="2171511"/>
          </a:xfrm>
          <a:prstGeom prst="rect">
            <a:avLst/>
          </a:prstGeom>
          <a:noFill/>
          <a:ln w="635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60606"/>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27019091-0595-4DB8-BDDD-BBC10234D25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852697" y="2963592"/>
            <a:ext cx="645406" cy="626423"/>
          </a:xfrm>
          <a:prstGeom prst="rect">
            <a:avLst/>
          </a:prstGeom>
        </p:spPr>
      </p:pic>
      <p:sp>
        <p:nvSpPr>
          <p:cNvPr id="158" name="Rectangle 157">
            <a:extLst>
              <a:ext uri="{FF2B5EF4-FFF2-40B4-BE49-F238E27FC236}">
                <a16:creationId xmlns:a16="http://schemas.microsoft.com/office/drawing/2014/main" id="{6B5F6C82-ABE3-4383-BB2A-0CAC134FF137}"/>
              </a:ext>
            </a:extLst>
          </p:cNvPr>
          <p:cNvSpPr/>
          <p:nvPr/>
        </p:nvSpPr>
        <p:spPr>
          <a:xfrm>
            <a:off x="5533513" y="4589536"/>
            <a:ext cx="970515" cy="297004"/>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Batch AI</a:t>
            </a:r>
          </a:p>
        </p:txBody>
      </p:sp>
      <p:sp>
        <p:nvSpPr>
          <p:cNvPr id="159" name="Rectangle 158">
            <a:extLst>
              <a:ext uri="{FF2B5EF4-FFF2-40B4-BE49-F238E27FC236}">
                <a16:creationId xmlns:a16="http://schemas.microsoft.com/office/drawing/2014/main" id="{0018E46E-0F42-403C-97D0-8643B5DEDA98}"/>
              </a:ext>
            </a:extLst>
          </p:cNvPr>
          <p:cNvSpPr/>
          <p:nvPr/>
        </p:nvSpPr>
        <p:spPr>
          <a:xfrm>
            <a:off x="8349669" y="4206495"/>
            <a:ext cx="788901" cy="706347"/>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a:t>
            </a:r>
            <a:r>
              <a:rPr lang="en-US" sz="1400" b="1" kern="0" spc="49">
                <a:solidFill>
                  <a:srgbClr val="060606"/>
                </a:solidFill>
                <a:latin typeface="Segoe UI Semibold" charset="0"/>
                <a:ea typeface="Segoe UI Semibold" charset="0"/>
                <a:cs typeface="Segoe UI Semibold" charset="0"/>
              </a:rPr>
              <a:t>IoT Edge</a:t>
            </a:r>
            <a:endPar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endParaRPr>
          </a:p>
        </p:txBody>
      </p:sp>
      <p:sp>
        <p:nvSpPr>
          <p:cNvPr id="160" name="Rectangle 159">
            <a:extLst>
              <a:ext uri="{FF2B5EF4-FFF2-40B4-BE49-F238E27FC236}">
                <a16:creationId xmlns:a16="http://schemas.microsoft.com/office/drawing/2014/main" id="{62F76037-7611-4C97-8BE8-9D89EA1247CE}"/>
              </a:ext>
            </a:extLst>
          </p:cNvPr>
          <p:cNvSpPr/>
          <p:nvPr/>
        </p:nvSpPr>
        <p:spPr>
          <a:xfrm>
            <a:off x="8245933" y="2942539"/>
            <a:ext cx="1064106" cy="501676"/>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ML / AKS</a:t>
            </a:r>
          </a:p>
        </p:txBody>
      </p:sp>
      <p:sp>
        <p:nvSpPr>
          <p:cNvPr id="161" name="TextBox 9">
            <a:extLst>
              <a:ext uri="{FF2B5EF4-FFF2-40B4-BE49-F238E27FC236}">
                <a16:creationId xmlns:a16="http://schemas.microsoft.com/office/drawing/2014/main" id="{FA896970-FFFC-419F-B256-D753ADBF9434}"/>
              </a:ext>
            </a:extLst>
          </p:cNvPr>
          <p:cNvSpPr txBox="1"/>
          <p:nvPr/>
        </p:nvSpPr>
        <p:spPr>
          <a:xfrm>
            <a:off x="5061787" y="5486909"/>
            <a:ext cx="2322601" cy="1409259"/>
          </a:xfrm>
          <a:prstGeom prst="rect">
            <a:avLst/>
          </a:prstGeom>
          <a:noFill/>
        </p:spPr>
        <p:txBody>
          <a:bodyPr wrap="square" lIns="93234" tIns="149175" rIns="186468" bIns="14917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Build models with many toolkits (normally Python based)</a:t>
            </a:r>
          </a:p>
        </p:txBody>
      </p:sp>
      <p:cxnSp>
        <p:nvCxnSpPr>
          <p:cNvPr id="162" name="Straight Arrow Connector 161">
            <a:extLst>
              <a:ext uri="{FF2B5EF4-FFF2-40B4-BE49-F238E27FC236}">
                <a16:creationId xmlns:a16="http://schemas.microsoft.com/office/drawing/2014/main" id="{521345D8-B99F-4494-8AD3-B5DC4734A9F0}"/>
              </a:ext>
            </a:extLst>
          </p:cNvPr>
          <p:cNvCxnSpPr>
            <a:cxnSpLocks/>
          </p:cNvCxnSpPr>
          <p:nvPr/>
        </p:nvCxnSpPr>
        <p:spPr>
          <a:xfrm>
            <a:off x="9514617" y="3992943"/>
            <a:ext cx="359166" cy="0"/>
          </a:xfrm>
          <a:prstGeom prst="straightConnector1">
            <a:avLst/>
          </a:prstGeom>
          <a:ln w="34925">
            <a:solidFill>
              <a:schemeClr val="bg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0C001801-CA2E-4603-AA37-8FBEF22FFDD3}"/>
              </a:ext>
            </a:extLst>
          </p:cNvPr>
          <p:cNvCxnSpPr>
            <a:cxnSpLocks/>
          </p:cNvCxnSpPr>
          <p:nvPr/>
        </p:nvCxnSpPr>
        <p:spPr>
          <a:xfrm>
            <a:off x="7223036" y="4037955"/>
            <a:ext cx="359166" cy="0"/>
          </a:xfrm>
          <a:prstGeom prst="straightConnector1">
            <a:avLst/>
          </a:prstGeom>
          <a:ln w="34925">
            <a:solidFill>
              <a:schemeClr val="bg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8DCDBDC-B91D-4448-AB17-BF4690FFAAA7}"/>
              </a:ext>
            </a:extLst>
          </p:cNvPr>
          <p:cNvCxnSpPr>
            <a:cxnSpLocks/>
          </p:cNvCxnSpPr>
          <p:nvPr/>
        </p:nvCxnSpPr>
        <p:spPr>
          <a:xfrm>
            <a:off x="4733707" y="4037955"/>
            <a:ext cx="359166" cy="0"/>
          </a:xfrm>
          <a:prstGeom prst="straightConnector1">
            <a:avLst/>
          </a:prstGeom>
          <a:ln w="34925">
            <a:solidFill>
              <a:schemeClr val="bg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65" name="TextBox 9">
            <a:extLst>
              <a:ext uri="{FF2B5EF4-FFF2-40B4-BE49-F238E27FC236}">
                <a16:creationId xmlns:a16="http://schemas.microsoft.com/office/drawing/2014/main" id="{B5A8888A-B280-4345-8927-214F38A94C00}"/>
              </a:ext>
            </a:extLst>
          </p:cNvPr>
          <p:cNvSpPr txBox="1"/>
          <p:nvPr/>
        </p:nvSpPr>
        <p:spPr>
          <a:xfrm>
            <a:off x="7488880" y="5530453"/>
            <a:ext cx="2322601" cy="1409259"/>
          </a:xfrm>
          <a:prstGeom prst="rect">
            <a:avLst/>
          </a:prstGeom>
          <a:noFill/>
        </p:spPr>
        <p:txBody>
          <a:bodyPr wrap="square" lIns="93234" tIns="149175" rIns="186468" bIns="14917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Deploy, Version, Manage &amp; Monitor AI Models on Cloud + Apps + Edge</a:t>
            </a:r>
          </a:p>
        </p:txBody>
      </p:sp>
      <p:sp>
        <p:nvSpPr>
          <p:cNvPr id="8" name="Rectangle 7">
            <a:extLst>
              <a:ext uri="{FF2B5EF4-FFF2-40B4-BE49-F238E27FC236}">
                <a16:creationId xmlns:a16="http://schemas.microsoft.com/office/drawing/2014/main" id="{6DCA9FBC-B523-4A93-BB0D-5DD7C8AC44B9}"/>
              </a:ext>
            </a:extLst>
          </p:cNvPr>
          <p:cNvSpPr/>
          <p:nvPr/>
        </p:nvSpPr>
        <p:spPr>
          <a:xfrm>
            <a:off x="2732750" y="2318093"/>
            <a:ext cx="1900585"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Prepare Data</a:t>
            </a:r>
          </a:p>
        </p:txBody>
      </p:sp>
      <p:sp>
        <p:nvSpPr>
          <p:cNvPr id="166" name="Rectangle 165">
            <a:extLst>
              <a:ext uri="{FF2B5EF4-FFF2-40B4-BE49-F238E27FC236}">
                <a16:creationId xmlns:a16="http://schemas.microsoft.com/office/drawing/2014/main" id="{9EFE15A1-E885-4535-BFBD-E19E41773C02}"/>
              </a:ext>
            </a:extLst>
          </p:cNvPr>
          <p:cNvSpPr/>
          <p:nvPr/>
        </p:nvSpPr>
        <p:spPr>
          <a:xfrm>
            <a:off x="5188611" y="2321091"/>
            <a:ext cx="1855508"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8198470" y="2326598"/>
            <a:ext cx="702436"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Semilight" charset="0"/>
                <a:ea typeface="Segoe UI Semilight" charset="0"/>
                <a:cs typeface="Segoe UI Semilight" charset="0"/>
              </a:rPr>
              <a:t>Run</a:t>
            </a:r>
          </a:p>
        </p:txBody>
      </p:sp>
      <mc:AlternateContent xmlns:mc="http://schemas.openxmlformats.org/markup-compatibility/2006" xmlns:am3d="http://schemas.microsoft.com/office/drawing/2017/model3d">
        <mc:Choice Requires="am3d">
          <p:graphicFrame>
            <p:nvGraphicFramePr>
              <p:cNvPr id="4" name="3D Model 3" descr="Gears">
                <a:extLst>
                  <a:ext uri="{FF2B5EF4-FFF2-40B4-BE49-F238E27FC236}">
                    <a16:creationId xmlns:a16="http://schemas.microsoft.com/office/drawing/2014/main" id="{42E087B8-76F5-492D-BB2D-FB658423544C}"/>
                  </a:ext>
                </a:extLst>
              </p:cNvPr>
              <p:cNvGraphicFramePr>
                <a:graphicFrameLocks noChangeAspect="1"/>
              </p:cNvGraphicFramePr>
              <p:nvPr>
                <p:extLst/>
              </p:nvPr>
            </p:nvGraphicFramePr>
            <p:xfrm>
              <a:off x="10219653" y="3580340"/>
              <a:ext cx="1073625" cy="809925"/>
            </p:xfrm>
            <a:graphic>
              <a:graphicData uri="http://schemas.microsoft.com/office/drawing/2017/model3d">
                <am3d:model3d r:embed="rId14">
                  <am3d:spPr>
                    <a:xfrm>
                      <a:off x="0" y="0"/>
                      <a:ext cx="1073625" cy="809925"/>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298399" ay="-17480" az="-1524"/>
                    <am3d:postTrans dx="0" dy="0" dz="0"/>
                  </am3d:trans>
                  <am3d:attrSrcUrl r:id="rId15"/>
                  <am3d:raster rName="Office3DRenderer" rVer="16.0.8326">
                    <am3d:blip r:embed="rId16"/>
                  </am3d:raster>
                  <am3d:objViewport viewportSz="13697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Gears">
                <a:extLst>
                  <a:ext uri="{FF2B5EF4-FFF2-40B4-BE49-F238E27FC236}">
                    <a16:creationId xmlns:a16="http://schemas.microsoft.com/office/drawing/2014/main" id="{42E087B8-76F5-492D-BB2D-FB658423544C}"/>
                  </a:ext>
                </a:extLst>
              </p:cNvPr>
              <p:cNvPicPr>
                <a:picLocks noGrp="1" noRot="1" noChangeAspect="1" noMove="1" noResize="1" noEditPoints="1" noAdjustHandles="1" noChangeArrowheads="1" noChangeShapeType="1" noCrop="1"/>
              </p:cNvPicPr>
              <p:nvPr/>
            </p:nvPicPr>
            <p:blipFill>
              <a:blip r:embed="rId17"/>
              <a:stretch>
                <a:fillRect/>
              </a:stretch>
            </p:blipFill>
            <p:spPr>
              <a:xfrm>
                <a:off x="10219653" y="3580340"/>
                <a:ext cx="1073625" cy="809925"/>
              </a:xfrm>
              <a:prstGeom prst="rect">
                <a:avLst/>
              </a:prstGeom>
            </p:spPr>
          </p:pic>
        </mc:Fallback>
      </mc:AlternateContent>
      <p:pic>
        <p:nvPicPr>
          <p:cNvPr id="107" name="Picture 106">
            <a:extLst>
              <a:ext uri="{FF2B5EF4-FFF2-40B4-BE49-F238E27FC236}">
                <a16:creationId xmlns:a16="http://schemas.microsoft.com/office/drawing/2014/main" id="{419D343D-31B5-4DB6-BA45-5BCBC91F7960}"/>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365701" y="3032516"/>
            <a:ext cx="502799" cy="488010"/>
          </a:xfrm>
          <a:prstGeom prst="rect">
            <a:avLst/>
          </a:prstGeom>
        </p:spPr>
      </p:pic>
      <p:sp>
        <p:nvSpPr>
          <p:cNvPr id="108" name="Rectangle 107">
            <a:extLst>
              <a:ext uri="{FF2B5EF4-FFF2-40B4-BE49-F238E27FC236}">
                <a16:creationId xmlns:a16="http://schemas.microsoft.com/office/drawing/2014/main" id="{A20ADAB4-1C16-48AE-B598-423205DC015B}"/>
              </a:ext>
            </a:extLst>
          </p:cNvPr>
          <p:cNvSpPr/>
          <p:nvPr/>
        </p:nvSpPr>
        <p:spPr>
          <a:xfrm>
            <a:off x="5734457" y="3020977"/>
            <a:ext cx="1224866" cy="501676"/>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a:t>
            </a:r>
            <a:r>
              <a:rPr kumimoji="0" lang="en-US" sz="1400" b="1" i="0" u="none" strike="noStrike" kern="0" cap="none" spc="49" normalizeH="0" baseline="0" noProof="0" err="1">
                <a:ln>
                  <a:noFill/>
                </a:ln>
                <a:solidFill>
                  <a:srgbClr val="060606"/>
                </a:solidFill>
                <a:effectLst/>
                <a:uLnTx/>
                <a:uFillTx/>
                <a:latin typeface="Segoe UI Semibold" charset="0"/>
                <a:ea typeface="Segoe UI Semibold" charset="0"/>
                <a:cs typeface="Segoe UI Semibold" charset="0"/>
              </a:rPr>
              <a:t>Databricks</a:t>
            </a:r>
            <a:endPar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endParaRPr>
          </a:p>
        </p:txBody>
      </p:sp>
      <p:sp>
        <p:nvSpPr>
          <p:cNvPr id="3" name="AutoShape 4" descr="Azure Machine Learning services">
            <a:extLst>
              <a:ext uri="{FF2B5EF4-FFF2-40B4-BE49-F238E27FC236}">
                <a16:creationId xmlns:a16="http://schemas.microsoft.com/office/drawing/2014/main" id="{192D2312-0201-4568-8F9D-83D9EBDD618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54D9F1D-6540-46DC-A1B2-A0F383CA1C4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347181" y="4579756"/>
            <a:ext cx="288514" cy="316564"/>
          </a:xfrm>
          <a:prstGeom prst="rect">
            <a:avLst/>
          </a:prstGeom>
        </p:spPr>
      </p:pic>
      <p:pic>
        <p:nvPicPr>
          <p:cNvPr id="11" name="Picture 10">
            <a:extLst>
              <a:ext uri="{FF2B5EF4-FFF2-40B4-BE49-F238E27FC236}">
                <a16:creationId xmlns:a16="http://schemas.microsoft.com/office/drawing/2014/main" id="{484CB06B-4875-4392-BF6C-FF8BF34625B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319953" y="4299209"/>
            <a:ext cx="1339131" cy="260460"/>
          </a:xfrm>
          <a:prstGeom prst="rect">
            <a:avLst/>
          </a:prstGeom>
        </p:spPr>
      </p:pic>
      <p:pic>
        <p:nvPicPr>
          <p:cNvPr id="12" name="Picture 11">
            <a:extLst>
              <a:ext uri="{FF2B5EF4-FFF2-40B4-BE49-F238E27FC236}">
                <a16:creationId xmlns:a16="http://schemas.microsoft.com/office/drawing/2014/main" id="{37883B2F-1A92-45B1-B038-6F14AA3068E7}"/>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804783" y="4275170"/>
            <a:ext cx="586865" cy="582550"/>
          </a:xfrm>
          <a:prstGeom prst="rect">
            <a:avLst/>
          </a:prstGeom>
        </p:spPr>
      </p:pic>
      <p:pic>
        <p:nvPicPr>
          <p:cNvPr id="109" name="Picture 108">
            <a:extLst>
              <a:ext uri="{FF2B5EF4-FFF2-40B4-BE49-F238E27FC236}">
                <a16:creationId xmlns:a16="http://schemas.microsoft.com/office/drawing/2014/main" id="{1829F863-FFF2-47F3-B326-76712ECF53DB}"/>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5306213" y="3620650"/>
            <a:ext cx="526386" cy="519637"/>
          </a:xfrm>
          <a:prstGeom prst="rect">
            <a:avLst/>
          </a:prstGeom>
        </p:spPr>
      </p:pic>
      <p:pic>
        <p:nvPicPr>
          <p:cNvPr id="2" name="Picture 1">
            <a:extLst>
              <a:ext uri="{FF2B5EF4-FFF2-40B4-BE49-F238E27FC236}">
                <a16:creationId xmlns:a16="http://schemas.microsoft.com/office/drawing/2014/main" id="{936B2160-B1CB-4769-BD8F-C354D64FEC69}"/>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2948753" y="3650316"/>
            <a:ext cx="1457630" cy="460304"/>
          </a:xfrm>
          <a:prstGeom prst="rect">
            <a:avLst/>
          </a:prstGeom>
        </p:spPr>
      </p:pic>
      <p:sp>
        <p:nvSpPr>
          <p:cNvPr id="110" name="Rectangle 109">
            <a:extLst>
              <a:ext uri="{FF2B5EF4-FFF2-40B4-BE49-F238E27FC236}">
                <a16:creationId xmlns:a16="http://schemas.microsoft.com/office/drawing/2014/main" id="{E8E31D65-C1E9-4D60-9D54-F36BF7B79B3C}"/>
              </a:ext>
            </a:extLst>
          </p:cNvPr>
          <p:cNvSpPr/>
          <p:nvPr/>
        </p:nvSpPr>
        <p:spPr>
          <a:xfrm>
            <a:off x="5854617" y="3717640"/>
            <a:ext cx="1009187" cy="297004"/>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ML</a:t>
            </a:r>
          </a:p>
        </p:txBody>
      </p:sp>
      <p:sp>
        <p:nvSpPr>
          <p:cNvPr id="111" name="TextBox 110">
            <a:extLst>
              <a:ext uri="{FF2B5EF4-FFF2-40B4-BE49-F238E27FC236}">
                <a16:creationId xmlns:a16="http://schemas.microsoft.com/office/drawing/2014/main" id="{CBB3A461-4C06-430A-AB6E-10461B13F78F}"/>
              </a:ext>
            </a:extLst>
          </p:cNvPr>
          <p:cNvSpPr txBox="1"/>
          <p:nvPr/>
        </p:nvSpPr>
        <p:spPr>
          <a:xfrm rot="19491256">
            <a:off x="23899" y="1414304"/>
            <a:ext cx="2478705" cy="646331"/>
          </a:xfrm>
          <a:prstGeom prst="rect">
            <a:avLst/>
          </a:prstGeom>
          <a:solidFill>
            <a:schemeClr val="tx1"/>
          </a:solidFill>
        </p:spPr>
        <p:txBody>
          <a:bodyPr wrap="square" rtlCol="0">
            <a:spAutoFit/>
          </a:bodyPr>
          <a:lstStyle/>
          <a:p>
            <a:pPr algn="ctr"/>
            <a:r>
              <a:rPr lang="en-US">
                <a:solidFill>
                  <a:schemeClr val="bg1"/>
                </a:solidFill>
              </a:rPr>
              <a:t>Simplified (no CI/CD concepts present)</a:t>
            </a:r>
          </a:p>
        </p:txBody>
      </p:sp>
      <p:pic>
        <p:nvPicPr>
          <p:cNvPr id="7" name="Picture 6">
            <a:extLst>
              <a:ext uri="{FF2B5EF4-FFF2-40B4-BE49-F238E27FC236}">
                <a16:creationId xmlns:a16="http://schemas.microsoft.com/office/drawing/2014/main" id="{72C7C234-5351-41A3-89A8-72B38B1ADDF9}"/>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7784624" y="3503535"/>
            <a:ext cx="660686" cy="701550"/>
          </a:xfrm>
          <a:prstGeom prst="rect">
            <a:avLst/>
          </a:prstGeom>
        </p:spPr>
      </p:pic>
      <p:sp>
        <p:nvSpPr>
          <p:cNvPr id="112" name="Rectangle 111">
            <a:extLst>
              <a:ext uri="{FF2B5EF4-FFF2-40B4-BE49-F238E27FC236}">
                <a16:creationId xmlns:a16="http://schemas.microsoft.com/office/drawing/2014/main" id="{C746CA46-E776-41A3-8BEC-94D8DD8F08B2}"/>
              </a:ext>
            </a:extLst>
          </p:cNvPr>
          <p:cNvSpPr/>
          <p:nvPr/>
        </p:nvSpPr>
        <p:spPr>
          <a:xfrm>
            <a:off x="8348842" y="3573006"/>
            <a:ext cx="1064106" cy="501676"/>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Mobile Apps</a:t>
            </a:r>
          </a:p>
        </p:txBody>
      </p:sp>
      <p:pic>
        <p:nvPicPr>
          <p:cNvPr id="10" name="Picture 9">
            <a:extLst>
              <a:ext uri="{FF2B5EF4-FFF2-40B4-BE49-F238E27FC236}">
                <a16:creationId xmlns:a16="http://schemas.microsoft.com/office/drawing/2014/main" id="{39EEFF29-3194-4EBF-81F9-ADCA23CE2CAA}"/>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2892394" y="4183565"/>
            <a:ext cx="566011" cy="712755"/>
          </a:xfrm>
          <a:prstGeom prst="rect">
            <a:avLst/>
          </a:prstGeom>
        </p:spPr>
      </p:pic>
      <p:sp>
        <p:nvSpPr>
          <p:cNvPr id="113" name="Rectangle 112">
            <a:extLst>
              <a:ext uri="{FF2B5EF4-FFF2-40B4-BE49-F238E27FC236}">
                <a16:creationId xmlns:a16="http://schemas.microsoft.com/office/drawing/2014/main" id="{0C01E2BA-8E57-4473-AB81-4F482E864C8A}"/>
              </a:ext>
            </a:extLst>
          </p:cNvPr>
          <p:cNvSpPr/>
          <p:nvPr/>
        </p:nvSpPr>
        <p:spPr>
          <a:xfrm>
            <a:off x="3366228" y="4319346"/>
            <a:ext cx="1114709" cy="501676"/>
          </a:xfrm>
          <a:prstGeom prst="rect">
            <a:avLst/>
          </a:prstGeom>
        </p:spPr>
        <p:txBody>
          <a:bodyPr wrap="squar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60606"/>
                </a:solidFill>
                <a:effectLst/>
                <a:uLnTx/>
                <a:uFillTx/>
                <a:latin typeface="Segoe UI Semibold" charset="0"/>
                <a:ea typeface="Segoe UI Semibold" charset="0"/>
                <a:cs typeface="Segoe UI Semibold" charset="0"/>
              </a:rPr>
              <a:t>Azure Data Lake</a:t>
            </a:r>
          </a:p>
        </p:txBody>
      </p:sp>
    </p:spTree>
    <p:extLst>
      <p:ext uri="{BB962C8B-B14F-4D97-AF65-F5344CB8AC3E}">
        <p14:creationId xmlns:p14="http://schemas.microsoft.com/office/powerpoint/2010/main" val="423456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87470F-A1CD-4141-BEB6-BB49AD7F192B}"/>
              </a:ext>
            </a:extLst>
          </p:cNvPr>
          <p:cNvPicPr/>
          <p:nvPr/>
        </p:nvPicPr>
        <p:blipFill rotWithShape="1">
          <a:blip r:embed="rId2" cstate="email">
            <a:extLst>
              <a:ext uri="{28A0092B-C50C-407E-A947-70E740481C1C}">
                <a14:useLocalDpi xmlns:a14="http://schemas.microsoft.com/office/drawing/2010/main"/>
              </a:ext>
            </a:extLst>
          </a:blip>
          <a:srcRect r="2937" b="2"/>
          <a:stretch/>
        </p:blipFill>
        <p:spPr>
          <a:xfrm>
            <a:off x="9279639" y="613775"/>
            <a:ext cx="2438503" cy="2438516"/>
          </a:xfrm>
          <a:prstGeom prst="rect">
            <a:avLst/>
          </a:prstGeom>
        </p:spPr>
      </p:pic>
      <p:pic>
        <p:nvPicPr>
          <p:cNvPr id="6" name="Picture 5">
            <a:extLst>
              <a:ext uri="{FF2B5EF4-FFF2-40B4-BE49-F238E27FC236}">
                <a16:creationId xmlns:a16="http://schemas.microsoft.com/office/drawing/2014/main" id="{6D48A940-5824-43E2-9B97-63EE9F784A9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5679066" y="4318312"/>
            <a:ext cx="2436692" cy="2065554"/>
          </a:xfrm>
          <a:prstGeom prst="rect">
            <a:avLst/>
          </a:prstGeom>
        </p:spPr>
      </p:pic>
      <p:pic>
        <p:nvPicPr>
          <p:cNvPr id="10" name="Picture 9">
            <a:extLst>
              <a:ext uri="{FF2B5EF4-FFF2-40B4-BE49-F238E27FC236}">
                <a16:creationId xmlns:a16="http://schemas.microsoft.com/office/drawing/2014/main" id="{BF68D3C0-EEE8-40E6-BDAC-9BDFD18615F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69444" y="550182"/>
            <a:ext cx="3855936" cy="3043012"/>
          </a:xfrm>
          <a:prstGeom prst="rect">
            <a:avLst/>
          </a:prstGeom>
        </p:spPr>
      </p:pic>
      <p:sp>
        <p:nvSpPr>
          <p:cNvPr id="2" name="Title 1">
            <a:extLst>
              <a:ext uri="{FF2B5EF4-FFF2-40B4-BE49-F238E27FC236}">
                <a16:creationId xmlns:a16="http://schemas.microsoft.com/office/drawing/2014/main" id="{FF4E9002-0979-4FAF-84A0-FB335480B0EF}"/>
              </a:ext>
            </a:extLst>
          </p:cNvPr>
          <p:cNvSpPr>
            <a:spLocks noGrp="1"/>
          </p:cNvSpPr>
          <p:nvPr>
            <p:ph type="title"/>
          </p:nvPr>
        </p:nvSpPr>
        <p:spPr>
          <a:xfrm>
            <a:off x="804672" y="723578"/>
            <a:ext cx="3387106" cy="1645501"/>
          </a:xfrm>
        </p:spPr>
        <p:txBody>
          <a:bodyPr>
            <a:normAutofit/>
          </a:bodyPr>
          <a:lstStyle/>
          <a:p>
            <a:r>
              <a:rPr lang="en-US"/>
              <a:t>Model Source Control</a:t>
            </a:r>
          </a:p>
        </p:txBody>
      </p:sp>
      <p:sp>
        <p:nvSpPr>
          <p:cNvPr id="3" name="Content Placeholder 2">
            <a:extLst>
              <a:ext uri="{FF2B5EF4-FFF2-40B4-BE49-F238E27FC236}">
                <a16:creationId xmlns:a16="http://schemas.microsoft.com/office/drawing/2014/main" id="{91CE97EE-0E4A-466E-A584-A33CA37BE890}"/>
              </a:ext>
            </a:extLst>
          </p:cNvPr>
          <p:cNvSpPr>
            <a:spLocks noGrp="1"/>
          </p:cNvSpPr>
          <p:nvPr>
            <p:ph idx="1"/>
          </p:nvPr>
        </p:nvSpPr>
        <p:spPr>
          <a:xfrm>
            <a:off x="804672" y="2548467"/>
            <a:ext cx="3387105" cy="3628495"/>
          </a:xfrm>
        </p:spPr>
        <p:txBody>
          <a:bodyPr>
            <a:normAutofit/>
          </a:bodyPr>
          <a:lstStyle/>
          <a:p>
            <a:r>
              <a:rPr lang="en-US" sz="1800"/>
              <a:t>Processes and procedures to make </a:t>
            </a:r>
            <a:r>
              <a:rPr lang="en-US" sz="1800" b="1"/>
              <a:t>models reproducible</a:t>
            </a:r>
            <a:r>
              <a:rPr lang="en-US" sz="1800"/>
              <a:t> (from source control to data retention policies)</a:t>
            </a:r>
          </a:p>
          <a:p>
            <a:r>
              <a:rPr lang="en-US" sz="1800"/>
              <a:t>Make it easy to work on multiple models (consistent process)</a:t>
            </a:r>
          </a:p>
          <a:p>
            <a:r>
              <a:rPr lang="en-US" sz="1800"/>
              <a:t>Trigger </a:t>
            </a:r>
            <a:r>
              <a:rPr lang="en-US" sz="1800" b="1"/>
              <a:t>training and deployment on commit</a:t>
            </a:r>
          </a:p>
          <a:p>
            <a:pPr lvl="1"/>
            <a:r>
              <a:rPr lang="en-US" sz="1400"/>
              <a:t>Or whatever user specifies as a requirement</a:t>
            </a:r>
          </a:p>
        </p:txBody>
      </p:sp>
      <p:pic>
        <p:nvPicPr>
          <p:cNvPr id="5" name="Picture 4">
            <a:extLst>
              <a:ext uri="{FF2B5EF4-FFF2-40B4-BE49-F238E27FC236}">
                <a16:creationId xmlns:a16="http://schemas.microsoft.com/office/drawing/2014/main" id="{23FF71D2-1A99-4574-B696-9A1312D41AE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223790" y="4040366"/>
            <a:ext cx="2550200" cy="2203859"/>
          </a:xfrm>
          <a:prstGeom prst="rect">
            <a:avLst/>
          </a:prstGeom>
        </p:spPr>
      </p:pic>
    </p:spTree>
    <p:extLst>
      <p:ext uri="{BB962C8B-B14F-4D97-AF65-F5344CB8AC3E}">
        <p14:creationId xmlns:p14="http://schemas.microsoft.com/office/powerpoint/2010/main" val="965119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6DB3EFB5-5C43-4E7E-94B1-D07CF07C59E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829551" y="2828925"/>
            <a:ext cx="4042410" cy="338899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A16AE659-D294-4CF4-B2DA-6C4E13F34B05}"/>
              </a:ext>
            </a:extLst>
          </p:cNvPr>
          <p:cNvSpPr>
            <a:spLocks noGrp="1"/>
          </p:cNvSpPr>
          <p:nvPr>
            <p:ph type="title"/>
          </p:nvPr>
        </p:nvSpPr>
        <p:spPr>
          <a:xfrm>
            <a:off x="821516" y="640263"/>
            <a:ext cx="6204984" cy="1344975"/>
          </a:xfrm>
        </p:spPr>
        <p:txBody>
          <a:bodyPr>
            <a:normAutofit/>
          </a:bodyPr>
          <a:lstStyle/>
          <a:p>
            <a:r>
              <a:rPr lang="en-US" sz="4000"/>
              <a:t>Model Versioning &amp; Storage</a:t>
            </a:r>
          </a:p>
        </p:txBody>
      </p:sp>
      <p:sp>
        <p:nvSpPr>
          <p:cNvPr id="3" name="Content Placeholder 2">
            <a:extLst>
              <a:ext uri="{FF2B5EF4-FFF2-40B4-BE49-F238E27FC236}">
                <a16:creationId xmlns:a16="http://schemas.microsoft.com/office/drawing/2014/main" id="{066103D2-A342-49C7-A5D9-7E12A1F60763}"/>
              </a:ext>
            </a:extLst>
          </p:cNvPr>
          <p:cNvSpPr>
            <a:spLocks noGrp="1"/>
          </p:cNvSpPr>
          <p:nvPr>
            <p:ph idx="1"/>
          </p:nvPr>
        </p:nvSpPr>
        <p:spPr>
          <a:xfrm>
            <a:off x="821515" y="2121762"/>
            <a:ext cx="6204984" cy="3626917"/>
          </a:xfrm>
        </p:spPr>
        <p:txBody>
          <a:bodyPr vert="horz" lIns="91440" tIns="45720" rIns="91440" bIns="45720" rtlCol="0">
            <a:normAutofit/>
          </a:bodyPr>
          <a:lstStyle/>
          <a:p>
            <a:r>
              <a:rPr lang="en-US" sz="2400"/>
              <a:t>Provide a </a:t>
            </a:r>
            <a:r>
              <a:rPr lang="en-US" sz="2400" b="1"/>
              <a:t>consistent way to discover, store, track &amp; share models</a:t>
            </a:r>
            <a:endParaRPr lang="en-US" sz="2400"/>
          </a:p>
          <a:p>
            <a:r>
              <a:rPr lang="en-US" sz="2400"/>
              <a:t>Provide a consistent </a:t>
            </a:r>
            <a:r>
              <a:rPr lang="en-US" sz="2400" b="1"/>
              <a:t>model metadata format</a:t>
            </a:r>
          </a:p>
          <a:p>
            <a:pPr lvl="0"/>
            <a:r>
              <a:rPr lang="en-US" sz="2400"/>
              <a:t>Provide </a:t>
            </a:r>
            <a:r>
              <a:rPr lang="en-US" sz="2400" b="1"/>
              <a:t>traceability</a:t>
            </a:r>
            <a:r>
              <a:rPr lang="en-US" sz="2400"/>
              <a:t> on where a model came from  (which </a:t>
            </a:r>
            <a:r>
              <a:rPr lang="en-US" sz="2400" b="1"/>
              <a:t>data</a:t>
            </a:r>
            <a:r>
              <a:rPr lang="en-US" sz="2400"/>
              <a:t>, which </a:t>
            </a:r>
            <a:r>
              <a:rPr lang="en-US" sz="2400" b="1"/>
              <a:t>experiment</a:t>
            </a:r>
            <a:r>
              <a:rPr lang="en-US" sz="2400"/>
              <a:t>, where’s the </a:t>
            </a:r>
            <a:r>
              <a:rPr lang="en-US" sz="2400" b="1"/>
              <a:t>code</a:t>
            </a:r>
            <a:r>
              <a:rPr lang="en-US" sz="2400"/>
              <a:t> / </a:t>
            </a:r>
            <a:r>
              <a:rPr lang="en-US" sz="2400" b="1"/>
              <a:t>notebook</a:t>
            </a:r>
            <a:r>
              <a:rPr lang="en-US" sz="2400"/>
              <a:t>)</a:t>
            </a:r>
          </a:p>
          <a:p>
            <a:pPr lvl="0"/>
            <a:r>
              <a:rPr lang="en-US" sz="2400"/>
              <a:t>Track where </a:t>
            </a:r>
            <a:r>
              <a:rPr lang="en-US" sz="2400" b="1"/>
              <a:t>model is running</a:t>
            </a:r>
          </a:p>
          <a:p>
            <a:pPr lvl="0"/>
            <a:r>
              <a:rPr lang="en-US" sz="2400"/>
              <a:t>Control who has </a:t>
            </a:r>
            <a:r>
              <a:rPr lang="en-US" sz="2400" b="1"/>
              <a:t>access</a:t>
            </a:r>
            <a:r>
              <a:rPr lang="en-US" sz="2400"/>
              <a:t> to what models</a:t>
            </a:r>
          </a:p>
          <a:p>
            <a:pPr lvl="1"/>
            <a:r>
              <a:rPr lang="en-US" sz="2000"/>
              <a:t>Private / compliant data</a:t>
            </a:r>
          </a:p>
          <a:p>
            <a:endParaRPr lang="en-US" sz="2400"/>
          </a:p>
        </p:txBody>
      </p:sp>
      <p:sp>
        <p:nvSpPr>
          <p:cNvPr id="8" name="TextBox 7">
            <a:extLst>
              <a:ext uri="{FF2B5EF4-FFF2-40B4-BE49-F238E27FC236}">
                <a16:creationId xmlns:a16="http://schemas.microsoft.com/office/drawing/2014/main" id="{CBD1C029-08A3-4AE8-804B-D4A7CAB10BD7}"/>
              </a:ext>
            </a:extLst>
          </p:cNvPr>
          <p:cNvSpPr txBox="1"/>
          <p:nvPr/>
        </p:nvSpPr>
        <p:spPr>
          <a:xfrm>
            <a:off x="7767536" y="277238"/>
            <a:ext cx="4087581" cy="1754326"/>
          </a:xfrm>
          <a:prstGeom prst="rect">
            <a:avLst/>
          </a:prstGeom>
          <a:noFill/>
        </p:spPr>
        <p:txBody>
          <a:bodyPr wrap="square" rtlCol="0">
            <a:spAutoFit/>
          </a:bodyPr>
          <a:lstStyle/>
          <a:p>
            <a:pPr marL="285750" indent="-285750">
              <a:buFont typeface="Arial" panose="020B0604020202020204" pitchFamily="34" charset="0"/>
              <a:buChar char="•"/>
            </a:pPr>
            <a:r>
              <a:rPr lang="en-US"/>
              <a:t>Train your model with AML</a:t>
            </a:r>
          </a:p>
          <a:p>
            <a:pPr marL="285750" indent="-285750">
              <a:buFont typeface="Arial" panose="020B0604020202020204" pitchFamily="34" charset="0"/>
              <a:buChar char="•"/>
            </a:pPr>
            <a:r>
              <a:rPr lang="en-US"/>
              <a:t>Import your model from the AI Gallery</a:t>
            </a:r>
          </a:p>
          <a:p>
            <a:pPr marL="285750" indent="-285750">
              <a:buFont typeface="Arial" panose="020B0604020202020204" pitchFamily="34" charset="0"/>
              <a:buChar char="•"/>
            </a:pPr>
            <a:r>
              <a:rPr lang="en-US"/>
              <a:t>Bring your own model</a:t>
            </a:r>
          </a:p>
          <a:p>
            <a:endParaRPr lang="en-US"/>
          </a:p>
          <a:p>
            <a:r>
              <a:rPr lang="en-US" b="1"/>
              <a:t>ONNX</a:t>
            </a:r>
            <a:r>
              <a:rPr lang="en-US"/>
              <a:t> – goal is to be interoperable format for models (early stages)</a:t>
            </a:r>
          </a:p>
        </p:txBody>
      </p:sp>
    </p:spTree>
    <p:extLst>
      <p:ext uri="{BB962C8B-B14F-4D97-AF65-F5344CB8AC3E}">
        <p14:creationId xmlns:p14="http://schemas.microsoft.com/office/powerpoint/2010/main" val="426521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A1871E-D360-4EC9-90DA-F71F634CE9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20908" y="724420"/>
            <a:ext cx="2364317" cy="193444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4227D936-A5F4-46F6-A98D-C0A4460291F7}"/>
              </a:ext>
            </a:extLst>
          </p:cNvPr>
          <p:cNvPicPr/>
          <p:nvPr/>
        </p:nvPicPr>
        <p:blipFill>
          <a:blip r:embed="rId3" cstate="email">
            <a:extLst>
              <a:ext uri="{28A0092B-C50C-407E-A947-70E740481C1C}">
                <a14:useLocalDpi xmlns:a14="http://schemas.microsoft.com/office/drawing/2010/main"/>
              </a:ext>
            </a:extLst>
          </a:blip>
          <a:stretch>
            <a:fillRect/>
          </a:stretch>
        </p:blipFill>
        <p:spPr>
          <a:xfrm>
            <a:off x="9502775" y="479171"/>
            <a:ext cx="2364317" cy="242494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7FA1FEC-4BEB-4088-A2EF-1A39A779BA0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58244" y="3796452"/>
            <a:ext cx="5171512" cy="255989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BA17BC74-9D0A-46F0-B2C5-A12FEFD1153A}"/>
              </a:ext>
            </a:extLst>
          </p:cNvPr>
          <p:cNvSpPr>
            <a:spLocks noGrp="1"/>
          </p:cNvSpPr>
          <p:nvPr>
            <p:ph type="title"/>
          </p:nvPr>
        </p:nvSpPr>
        <p:spPr>
          <a:xfrm>
            <a:off x="838200" y="723578"/>
            <a:ext cx="4595071" cy="1645501"/>
          </a:xfrm>
        </p:spPr>
        <p:txBody>
          <a:bodyPr>
            <a:normAutofit/>
          </a:bodyPr>
          <a:lstStyle/>
          <a:p>
            <a:r>
              <a:rPr lang="en-US" dirty="0"/>
              <a:t>Model Governance</a:t>
            </a:r>
          </a:p>
        </p:txBody>
      </p:sp>
      <p:sp>
        <p:nvSpPr>
          <p:cNvPr id="3" name="Content Placeholder 2">
            <a:extLst>
              <a:ext uri="{FF2B5EF4-FFF2-40B4-BE49-F238E27FC236}">
                <a16:creationId xmlns:a16="http://schemas.microsoft.com/office/drawing/2014/main" id="{D4991C72-72C5-41AC-A7ED-CFA31AC37AB9}"/>
              </a:ext>
            </a:extLst>
          </p:cNvPr>
          <p:cNvSpPr>
            <a:spLocks noGrp="1"/>
          </p:cNvSpPr>
          <p:nvPr>
            <p:ph idx="1"/>
          </p:nvPr>
        </p:nvSpPr>
        <p:spPr>
          <a:xfrm>
            <a:off x="838200" y="2548467"/>
            <a:ext cx="4595071" cy="3628495"/>
          </a:xfrm>
        </p:spPr>
        <p:txBody>
          <a:bodyPr>
            <a:normAutofit/>
          </a:bodyPr>
          <a:lstStyle/>
          <a:p>
            <a:r>
              <a:rPr lang="en-US" sz="2000"/>
              <a:t>Profile and validate</a:t>
            </a:r>
          </a:p>
          <a:p>
            <a:pPr lvl="1"/>
            <a:r>
              <a:rPr lang="en-US" sz="1600"/>
              <a:t>Model in isolation</a:t>
            </a:r>
          </a:p>
          <a:p>
            <a:pPr lvl="1"/>
            <a:r>
              <a:rPr lang="en-US" sz="1600"/>
              <a:t>Model when embedded / optimized for application</a:t>
            </a:r>
          </a:p>
          <a:p>
            <a:r>
              <a:rPr lang="en-US" sz="2000"/>
              <a:t>Gate </a:t>
            </a:r>
            <a:r>
              <a:rPr lang="en-US" sz="2000" b="1"/>
              <a:t>promotion</a:t>
            </a:r>
            <a:r>
              <a:rPr lang="en-US" sz="2000"/>
              <a:t> of the model on validation </a:t>
            </a:r>
          </a:p>
          <a:p>
            <a:r>
              <a:rPr lang="en-US" sz="2000"/>
              <a:t>Assess</a:t>
            </a:r>
          </a:p>
          <a:p>
            <a:pPr lvl="1"/>
            <a:r>
              <a:rPr lang="en-US" sz="1600"/>
              <a:t>Functional behavior</a:t>
            </a:r>
          </a:p>
          <a:p>
            <a:pPr lvl="1"/>
            <a:r>
              <a:rPr lang="en-US" sz="1600"/>
              <a:t>Performance characteristics</a:t>
            </a:r>
          </a:p>
          <a:p>
            <a:r>
              <a:rPr lang="en-US" sz="2000"/>
              <a:t>Validate offline and online</a:t>
            </a:r>
          </a:p>
          <a:p>
            <a:pPr lvl="1"/>
            <a:r>
              <a:rPr lang="en-US" sz="1600"/>
              <a:t>A/B lets us test with live data</a:t>
            </a:r>
          </a:p>
        </p:txBody>
      </p:sp>
    </p:spTree>
    <p:extLst>
      <p:ext uri="{BB962C8B-B14F-4D97-AF65-F5344CB8AC3E}">
        <p14:creationId xmlns:p14="http://schemas.microsoft.com/office/powerpoint/2010/main" val="2112970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generated with very high confidence">
            <a:extLst>
              <a:ext uri="{FF2B5EF4-FFF2-40B4-BE49-F238E27FC236}">
                <a16:creationId xmlns:a16="http://schemas.microsoft.com/office/drawing/2014/main" id="{94EA4B8B-EA08-4AAE-A82B-436FD5419AD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829551" y="400730"/>
            <a:ext cx="4042409" cy="2098358"/>
          </a:xfrm>
          <a:prstGeom prst="rect">
            <a:avLst/>
          </a:prstGeom>
          <a:ln>
            <a:noFill/>
          </a:ln>
          <a:effectLst>
            <a:outerShdw blurRad="292100" dist="139700" dir="2700000" algn="tl" rotWithShape="0">
              <a:srgbClr val="333333">
                <a:alpha val="65000"/>
              </a:srgbClr>
            </a:outerShdw>
          </a:effectLst>
        </p:spPr>
      </p:pic>
      <p:pic>
        <p:nvPicPr>
          <p:cNvPr id="6" name="Picture 5" descr="A screenshot of a cell phone&#10;&#10;Description generated with very high confidence">
            <a:extLst>
              <a:ext uri="{FF2B5EF4-FFF2-40B4-BE49-F238E27FC236}">
                <a16:creationId xmlns:a16="http://schemas.microsoft.com/office/drawing/2014/main" id="{B6506FE1-1C7F-416C-97CF-ED541A8B307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29551" y="3575843"/>
            <a:ext cx="4042410" cy="189515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FB9EAFF2-422E-46C9-81A1-ACB2384D5707}"/>
              </a:ext>
            </a:extLst>
          </p:cNvPr>
          <p:cNvSpPr>
            <a:spLocks noGrp="1"/>
          </p:cNvSpPr>
          <p:nvPr>
            <p:ph type="title"/>
          </p:nvPr>
        </p:nvSpPr>
        <p:spPr>
          <a:xfrm>
            <a:off x="821516" y="640263"/>
            <a:ext cx="6204984" cy="1344975"/>
          </a:xfrm>
        </p:spPr>
        <p:txBody>
          <a:bodyPr>
            <a:normAutofit/>
          </a:bodyPr>
          <a:lstStyle/>
          <a:p>
            <a:r>
              <a:rPr lang="en-US" sz="4000"/>
              <a:t>Model Deployment</a:t>
            </a:r>
          </a:p>
        </p:txBody>
      </p:sp>
      <p:sp>
        <p:nvSpPr>
          <p:cNvPr id="3" name="Content Placeholder 2">
            <a:extLst>
              <a:ext uri="{FF2B5EF4-FFF2-40B4-BE49-F238E27FC236}">
                <a16:creationId xmlns:a16="http://schemas.microsoft.com/office/drawing/2014/main" id="{0F6EDB07-BF11-4400-B6E2-3DE8A5D6A474}"/>
              </a:ext>
            </a:extLst>
          </p:cNvPr>
          <p:cNvSpPr>
            <a:spLocks noGrp="1"/>
          </p:cNvSpPr>
          <p:nvPr>
            <p:ph idx="1"/>
          </p:nvPr>
        </p:nvSpPr>
        <p:spPr>
          <a:xfrm>
            <a:off x="821515" y="2121762"/>
            <a:ext cx="6204984" cy="3626917"/>
          </a:xfrm>
        </p:spPr>
        <p:txBody>
          <a:bodyPr>
            <a:normAutofit fontScale="92500" lnSpcReduction="10000"/>
          </a:bodyPr>
          <a:lstStyle/>
          <a:p>
            <a:r>
              <a:rPr lang="en-US" sz="1700"/>
              <a:t>Provide an </a:t>
            </a:r>
            <a:r>
              <a:rPr lang="en-US" sz="1700" b="1"/>
              <a:t>efficient</a:t>
            </a:r>
            <a:r>
              <a:rPr lang="en-US" sz="1700"/>
              <a:t> process to get a model build into an application or service.</a:t>
            </a:r>
          </a:p>
          <a:p>
            <a:pPr lvl="0"/>
            <a:r>
              <a:rPr lang="en-US" sz="1700"/>
              <a:t>Simplify the process to interact with the model (through </a:t>
            </a:r>
            <a:r>
              <a:rPr lang="en-US" sz="1700" b="1"/>
              <a:t>code-generation</a:t>
            </a:r>
            <a:r>
              <a:rPr lang="en-US" sz="1700"/>
              <a:t>, </a:t>
            </a:r>
            <a:r>
              <a:rPr lang="en-US" sz="1700" b="1"/>
              <a:t>API specifications / interfaces</a:t>
            </a:r>
            <a:r>
              <a:rPr lang="en-US" sz="1700"/>
              <a:t> or other methods)</a:t>
            </a:r>
          </a:p>
          <a:p>
            <a:r>
              <a:rPr lang="en-US" sz="1700"/>
              <a:t>Support a </a:t>
            </a:r>
            <a:r>
              <a:rPr lang="en-US" sz="1700" b="1"/>
              <a:t>variety</a:t>
            </a:r>
            <a:r>
              <a:rPr lang="en-US" sz="1700"/>
              <a:t> of </a:t>
            </a:r>
            <a:r>
              <a:rPr lang="en-US" sz="1700" b="1"/>
              <a:t>inferencing targets </a:t>
            </a:r>
          </a:p>
          <a:p>
            <a:pPr lvl="1"/>
            <a:r>
              <a:rPr lang="en-US" sz="1300"/>
              <a:t>Cloud Services</a:t>
            </a:r>
          </a:p>
          <a:p>
            <a:pPr lvl="1"/>
            <a:r>
              <a:rPr lang="en-US" sz="1300"/>
              <a:t>Mobile / Embedded Applications</a:t>
            </a:r>
          </a:p>
          <a:p>
            <a:pPr lvl="1"/>
            <a:r>
              <a:rPr lang="en-US" sz="1300"/>
              <a:t>Edge Devices</a:t>
            </a:r>
          </a:p>
          <a:p>
            <a:r>
              <a:rPr lang="en-US" sz="1700" b="1"/>
              <a:t>Convert / quantize / optimize </a:t>
            </a:r>
            <a:r>
              <a:rPr lang="en-US" sz="1700"/>
              <a:t>models for target platform</a:t>
            </a:r>
          </a:p>
          <a:p>
            <a:r>
              <a:rPr lang="en-US" sz="1700"/>
              <a:t>Manage secrets / service endpoints to remove friction from configuring the release process.</a:t>
            </a:r>
          </a:p>
          <a:p>
            <a:r>
              <a:rPr lang="en-US" sz="1700"/>
              <a:t>Control the rollout of your models (with A/B) (compliant + safe)</a:t>
            </a:r>
            <a:endParaRPr lang="en-US" sz="1300"/>
          </a:p>
          <a:p>
            <a:r>
              <a:rPr lang="en-US" sz="1700"/>
              <a:t>GOAL: Let customers focus on ML, not </a:t>
            </a:r>
            <a:r>
              <a:rPr lang="en-US" sz="1700" err="1"/>
              <a:t>devops</a:t>
            </a:r>
            <a:endParaRPr lang="en-US" sz="1700"/>
          </a:p>
        </p:txBody>
      </p:sp>
    </p:spTree>
    <p:extLst>
      <p:ext uri="{BB962C8B-B14F-4D97-AF65-F5344CB8AC3E}">
        <p14:creationId xmlns:p14="http://schemas.microsoft.com/office/powerpoint/2010/main" val="2031953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3E6F72-43D5-C948-8D20-B5891E39E19A}"/>
              </a:ext>
            </a:extLst>
          </p:cNvPr>
          <p:cNvSpPr/>
          <p:nvPr/>
        </p:nvSpPr>
        <p:spPr>
          <a:xfrm>
            <a:off x="1094844" y="1333492"/>
            <a:ext cx="3075603" cy="318286"/>
          </a:xfrm>
          <a:prstGeom prst="rect">
            <a:avLst/>
          </a:prstGeom>
          <a:noFill/>
          <a:ln>
            <a:noFill/>
          </a:ln>
        </p:spPr>
        <p:txBody>
          <a:bodyPr wrap="square" rtlCol="0" anchor="ctr">
            <a:spAutoFit/>
          </a:bodyPr>
          <a:lstStyle/>
          <a:p>
            <a:pPr algn="ctr" defTabSz="932418">
              <a:defRPr/>
            </a:pPr>
            <a:r>
              <a:rPr lang="en-US" sz="1428" b="1" kern="0" spc="50" dirty="0">
                <a:solidFill>
                  <a:srgbClr val="505050"/>
                </a:solidFill>
                <a:latin typeface="Segoe UI" panose="020B0502040204020203" pitchFamily="34" charset="0"/>
                <a:cs typeface="Segoe UI" panose="020B0502040204020203" pitchFamily="34" charset="0"/>
              </a:rPr>
              <a:t>Microsoft ML &amp; AI Products</a:t>
            </a:r>
          </a:p>
        </p:txBody>
      </p:sp>
      <p:sp>
        <p:nvSpPr>
          <p:cNvPr id="5" name="Rectangle 4">
            <a:extLst>
              <a:ext uri="{FF2B5EF4-FFF2-40B4-BE49-F238E27FC236}">
                <a16:creationId xmlns:a16="http://schemas.microsoft.com/office/drawing/2014/main" id="{2F8CB8EC-A775-7042-AF78-A8D888B947A2}"/>
              </a:ext>
            </a:extLst>
          </p:cNvPr>
          <p:cNvSpPr/>
          <p:nvPr/>
        </p:nvSpPr>
        <p:spPr>
          <a:xfrm>
            <a:off x="1158109" y="2237523"/>
            <a:ext cx="2846681" cy="490474"/>
          </a:xfrm>
          <a:prstGeom prst="rect">
            <a:avLst/>
          </a:prstGeom>
          <a:noFill/>
        </p:spPr>
        <p:txBody>
          <a:bodyPr wrap="square" rtlCol="0">
            <a:spAutoFit/>
          </a:bodyPr>
          <a:lstStyle/>
          <a:p>
            <a:pPr algn="ctr" defTabSz="932418">
              <a:defRPr/>
            </a:pPr>
            <a:r>
              <a:rPr lang="en-US" sz="1326" b="1" kern="0" spc="50" dirty="0">
                <a:solidFill>
                  <a:srgbClr val="0078D7"/>
                </a:solidFill>
                <a:latin typeface="Segoe UI" panose="020B0502040204020203" pitchFamily="34" charset="0"/>
                <a:cs typeface="Segoe UI" panose="020B0502040204020203" pitchFamily="34" charset="0"/>
              </a:rPr>
              <a:t>Consume </a:t>
            </a:r>
            <a:br>
              <a:rPr lang="en-US" sz="1199" b="1" kern="0" spc="50" dirty="0">
                <a:solidFill>
                  <a:srgbClr val="505050"/>
                </a:solidFill>
                <a:latin typeface="Segoe UI" panose="020B0502040204020203" pitchFamily="34" charset="0"/>
                <a:cs typeface="Segoe UI" panose="020B0502040204020203" pitchFamily="34" charset="0"/>
              </a:rPr>
            </a:br>
            <a:r>
              <a:rPr lang="en-US" sz="1199" kern="0" spc="50" dirty="0">
                <a:solidFill>
                  <a:srgbClr val="505050"/>
                </a:solidFill>
                <a:latin typeface="Segoe UI" panose="020B0502040204020203" pitchFamily="34" charset="0"/>
                <a:cs typeface="Segoe UI" panose="020B0502040204020203" pitchFamily="34" charset="0"/>
              </a:rPr>
              <a:t>(Pre-built AI)</a:t>
            </a:r>
          </a:p>
        </p:txBody>
      </p:sp>
      <p:sp>
        <p:nvSpPr>
          <p:cNvPr id="6" name="Rectangle 5">
            <a:extLst>
              <a:ext uri="{FF2B5EF4-FFF2-40B4-BE49-F238E27FC236}">
                <a16:creationId xmlns:a16="http://schemas.microsoft.com/office/drawing/2014/main" id="{52C74183-03ED-3741-B8C4-8EEA0CF21071}"/>
              </a:ext>
            </a:extLst>
          </p:cNvPr>
          <p:cNvSpPr/>
          <p:nvPr/>
        </p:nvSpPr>
        <p:spPr>
          <a:xfrm>
            <a:off x="631540" y="3062996"/>
            <a:ext cx="1608693" cy="266687"/>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Cognitive Services</a:t>
            </a:r>
          </a:p>
        </p:txBody>
      </p:sp>
      <p:sp>
        <p:nvSpPr>
          <p:cNvPr id="7" name="Rectangle 6">
            <a:extLst>
              <a:ext uri="{FF2B5EF4-FFF2-40B4-BE49-F238E27FC236}">
                <a16:creationId xmlns:a16="http://schemas.microsoft.com/office/drawing/2014/main" id="{B3033099-7D61-BA40-B9CF-C275DA80FE42}"/>
              </a:ext>
            </a:extLst>
          </p:cNvPr>
          <p:cNvSpPr/>
          <p:nvPr/>
        </p:nvSpPr>
        <p:spPr>
          <a:xfrm>
            <a:off x="2744218" y="3061354"/>
            <a:ext cx="1418354" cy="599780"/>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CoreML &amp; Vision</a:t>
            </a:r>
            <a:br>
              <a:rPr lang="en-US" sz="1099" b="1" kern="0" spc="50" dirty="0">
                <a:solidFill>
                  <a:srgbClr val="505050"/>
                </a:solidFill>
                <a:latin typeface="Segoe UI" panose="020B0502040204020203" pitchFamily="34" charset="0"/>
                <a:cs typeface="Segoe UI" panose="020B0502040204020203" pitchFamily="34" charset="0"/>
              </a:rPr>
            </a:br>
            <a:r>
              <a:rPr lang="en-US" sz="1099" b="1" kern="0" spc="50" dirty="0">
                <a:solidFill>
                  <a:srgbClr val="505050"/>
                </a:solidFill>
                <a:latin typeface="Segoe UI" panose="020B0502040204020203" pitchFamily="34" charset="0"/>
                <a:cs typeface="Segoe UI" panose="020B0502040204020203" pitchFamily="34" charset="0"/>
              </a:rPr>
              <a:t>CNTK, TensorFlow</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(pre-trained)</a:t>
            </a:r>
          </a:p>
        </p:txBody>
      </p:sp>
      <p:cxnSp>
        <p:nvCxnSpPr>
          <p:cNvPr id="8" name="Straight Arrow Connector 7">
            <a:extLst>
              <a:ext uri="{FF2B5EF4-FFF2-40B4-BE49-F238E27FC236}">
                <a16:creationId xmlns:a16="http://schemas.microsoft.com/office/drawing/2014/main" id="{477D21F0-C025-B14B-801D-63C2F16C198B}"/>
              </a:ext>
            </a:extLst>
          </p:cNvPr>
          <p:cNvCxnSpPr>
            <a:cxnSpLocks/>
          </p:cNvCxnSpPr>
          <p:nvPr/>
        </p:nvCxnSpPr>
        <p:spPr>
          <a:xfrm>
            <a:off x="2542281" y="1691737"/>
            <a:ext cx="0" cy="55124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B6258084-2584-3247-BDA3-ED05922111EF}"/>
              </a:ext>
            </a:extLst>
          </p:cNvPr>
          <p:cNvSpPr/>
          <p:nvPr/>
        </p:nvSpPr>
        <p:spPr>
          <a:xfrm>
            <a:off x="5347542" y="3051815"/>
            <a:ext cx="2374576" cy="430631"/>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Machine Learning Studio </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Notebooks</a:t>
            </a:r>
          </a:p>
        </p:txBody>
      </p:sp>
      <p:cxnSp>
        <p:nvCxnSpPr>
          <p:cNvPr id="14" name="Straight Connector 13">
            <a:extLst>
              <a:ext uri="{FF2B5EF4-FFF2-40B4-BE49-F238E27FC236}">
                <a16:creationId xmlns:a16="http://schemas.microsoft.com/office/drawing/2014/main" id="{E53491B5-FAB4-EA48-BC31-16DA33924805}"/>
              </a:ext>
            </a:extLst>
          </p:cNvPr>
          <p:cNvCxnSpPr>
            <a:cxnSpLocks/>
          </p:cNvCxnSpPr>
          <p:nvPr/>
        </p:nvCxnSpPr>
        <p:spPr>
          <a:xfrm flipV="1">
            <a:off x="2542281" y="1961908"/>
            <a:ext cx="3992549" cy="544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A1740EB4-249C-B54F-BF7C-9A772C3069EE}"/>
              </a:ext>
            </a:extLst>
          </p:cNvPr>
          <p:cNvCxnSpPr>
            <a:cxnSpLocks/>
            <a:endCxn id="10" idx="0"/>
          </p:cNvCxnSpPr>
          <p:nvPr/>
        </p:nvCxnSpPr>
        <p:spPr>
          <a:xfrm>
            <a:off x="6522391" y="1999177"/>
            <a:ext cx="12439" cy="105263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97E74679-0893-A24E-8669-D0F9B2DC2A19}"/>
              </a:ext>
            </a:extLst>
          </p:cNvPr>
          <p:cNvCxnSpPr>
            <a:cxnSpLocks/>
          </p:cNvCxnSpPr>
          <p:nvPr/>
        </p:nvCxnSpPr>
        <p:spPr>
          <a:xfrm flipV="1">
            <a:off x="1385203" y="2830661"/>
            <a:ext cx="2111472" cy="534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071B359-B0FD-D443-9CEE-DD2BD21DAECA}"/>
              </a:ext>
            </a:extLst>
          </p:cNvPr>
          <p:cNvCxnSpPr>
            <a:cxnSpLocks/>
          </p:cNvCxnSpPr>
          <p:nvPr/>
        </p:nvCxnSpPr>
        <p:spPr>
          <a:xfrm>
            <a:off x="1385202" y="2836003"/>
            <a:ext cx="0" cy="22699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066BDDEA-8C5C-1B4C-B026-44B68749F7BE}"/>
              </a:ext>
            </a:extLst>
          </p:cNvPr>
          <p:cNvCxnSpPr/>
          <p:nvPr/>
        </p:nvCxnSpPr>
        <p:spPr>
          <a:xfrm>
            <a:off x="3485458" y="2835998"/>
            <a:ext cx="0" cy="22699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E790EEF1-4969-8540-A6F4-3675C7ECC2A9}"/>
              </a:ext>
            </a:extLst>
          </p:cNvPr>
          <p:cNvCxnSpPr>
            <a:cxnSpLocks/>
            <a:stCxn id="5" idx="2"/>
            <a:endCxn id="5" idx="2"/>
          </p:cNvCxnSpPr>
          <p:nvPr/>
        </p:nvCxnSpPr>
        <p:spPr>
          <a:xfrm>
            <a:off x="2581450" y="2727997"/>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05C45C4-D51F-5A48-99AE-78F640C12077}"/>
              </a:ext>
            </a:extLst>
          </p:cNvPr>
          <p:cNvCxnSpPr>
            <a:cxnSpLocks/>
          </p:cNvCxnSpPr>
          <p:nvPr/>
        </p:nvCxnSpPr>
        <p:spPr>
          <a:xfrm>
            <a:off x="2542281" y="2679909"/>
            <a:ext cx="0" cy="14945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Rectangle 26">
            <a:extLst>
              <a:ext uri="{FF2B5EF4-FFF2-40B4-BE49-F238E27FC236}">
                <a16:creationId xmlns:a16="http://schemas.microsoft.com/office/drawing/2014/main" id="{2B15300A-191E-9447-AD62-49B8631C3AA8}"/>
              </a:ext>
            </a:extLst>
          </p:cNvPr>
          <p:cNvSpPr/>
          <p:nvPr/>
        </p:nvSpPr>
        <p:spPr>
          <a:xfrm>
            <a:off x="9812578" y="3020245"/>
            <a:ext cx="1826460" cy="768928"/>
          </a:xfrm>
          <a:prstGeom prst="rect">
            <a:avLst/>
          </a:prstGeom>
          <a:noFill/>
        </p:spPr>
        <p:txBody>
          <a:bodyPr wrap="square" rtlCol="0">
            <a:spAutoFit/>
          </a:bodyPr>
          <a:lstStyle/>
          <a:p>
            <a:pPr algn="ctr" defTabSz="932418"/>
            <a:r>
              <a:rPr lang="en-US" sz="1099" b="1" kern="0" spc="50" dirty="0">
                <a:solidFill>
                  <a:srgbClr val="505050"/>
                </a:solidFill>
                <a:latin typeface="Segoe UI" panose="020B0502040204020203" pitchFamily="34" charset="0"/>
                <a:cs typeface="Segoe UI" panose="020B0502040204020203" pitchFamily="34" charset="0"/>
              </a:rPr>
              <a:t>VS Tools for AI, R, Python</a:t>
            </a:r>
          </a:p>
          <a:p>
            <a:pPr algn="ctr" defTabSz="932418"/>
            <a:r>
              <a:rPr lang="en-US" sz="1099" b="1" kern="0" spc="50" dirty="0">
                <a:solidFill>
                  <a:srgbClr val="505050"/>
                </a:solidFill>
                <a:latin typeface="Segoe UI" panose="020B0502040204020203" pitchFamily="34" charset="0"/>
                <a:cs typeface="Segoe UI" panose="020B0502040204020203" pitchFamily="34" charset="0"/>
              </a:rPr>
              <a:t>Machine Learning .NET </a:t>
            </a:r>
          </a:p>
          <a:p>
            <a:pPr algn="ctr" defTabSz="932418"/>
            <a:r>
              <a:rPr lang="en-US" sz="1099" b="1" kern="0" spc="50" dirty="0">
                <a:solidFill>
                  <a:srgbClr val="505050"/>
                </a:solidFill>
                <a:latin typeface="Segoe UI" panose="020B0502040204020203" pitchFamily="34" charset="0"/>
                <a:cs typeface="Segoe UI" panose="020B0502040204020203" pitchFamily="34" charset="0"/>
              </a:rPr>
              <a:t>Azure ML Services</a:t>
            </a:r>
          </a:p>
          <a:p>
            <a:pPr algn="ctr" defTabSz="932418"/>
            <a:r>
              <a:rPr lang="en-US" sz="1099" b="1" kern="0" spc="50" dirty="0">
                <a:solidFill>
                  <a:srgbClr val="505050"/>
                </a:solidFill>
                <a:latin typeface="Segoe UI" panose="020B0502040204020203" pitchFamily="34" charset="0"/>
                <a:cs typeface="Segoe UI" panose="020B0502040204020203" pitchFamily="34" charset="0"/>
              </a:rPr>
              <a:t>Azure ML Python SDK</a:t>
            </a:r>
          </a:p>
        </p:txBody>
      </p:sp>
      <p:sp>
        <p:nvSpPr>
          <p:cNvPr id="28" name="Oval 27">
            <a:extLst>
              <a:ext uri="{FF2B5EF4-FFF2-40B4-BE49-F238E27FC236}">
                <a16:creationId xmlns:a16="http://schemas.microsoft.com/office/drawing/2014/main" id="{36534972-2B0E-254B-A476-6216B1B97DCC}"/>
              </a:ext>
            </a:extLst>
          </p:cNvPr>
          <p:cNvSpPr/>
          <p:nvPr/>
        </p:nvSpPr>
        <p:spPr bwMode="auto">
          <a:xfrm>
            <a:off x="2451914" y="1876991"/>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353535"/>
                  </a:gs>
                  <a:gs pos="100000">
                    <a:srgbClr val="353535"/>
                  </a:gs>
                </a:gsLst>
                <a:lin ang="5400000" scaled="0"/>
              </a:gradFill>
              <a:latin typeface="Segoe UI Semilight"/>
            </a:endParaRPr>
          </a:p>
        </p:txBody>
      </p:sp>
      <p:sp>
        <p:nvSpPr>
          <p:cNvPr id="29" name="Oval 28">
            <a:extLst>
              <a:ext uri="{FF2B5EF4-FFF2-40B4-BE49-F238E27FC236}">
                <a16:creationId xmlns:a16="http://schemas.microsoft.com/office/drawing/2014/main" id="{A58F18E8-E4E0-6249-A250-1E139B78265B}"/>
              </a:ext>
            </a:extLst>
          </p:cNvPr>
          <p:cNvSpPr/>
          <p:nvPr/>
        </p:nvSpPr>
        <p:spPr bwMode="auto">
          <a:xfrm>
            <a:off x="6435492" y="1882230"/>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0" name="Oval 29">
            <a:extLst>
              <a:ext uri="{FF2B5EF4-FFF2-40B4-BE49-F238E27FC236}">
                <a16:creationId xmlns:a16="http://schemas.microsoft.com/office/drawing/2014/main" id="{CBD20D8B-0DC8-114D-AB04-767BAD771ED0}"/>
              </a:ext>
            </a:extLst>
          </p:cNvPr>
          <p:cNvSpPr/>
          <p:nvPr/>
        </p:nvSpPr>
        <p:spPr bwMode="auto">
          <a:xfrm>
            <a:off x="1311115" y="2745632"/>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1" name="Oval 30">
            <a:extLst>
              <a:ext uri="{FF2B5EF4-FFF2-40B4-BE49-F238E27FC236}">
                <a16:creationId xmlns:a16="http://schemas.microsoft.com/office/drawing/2014/main" id="{FB7D260F-D309-FF48-8CA5-572865D510D3}"/>
              </a:ext>
            </a:extLst>
          </p:cNvPr>
          <p:cNvSpPr/>
          <p:nvPr/>
        </p:nvSpPr>
        <p:spPr bwMode="auto">
          <a:xfrm>
            <a:off x="3395092"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2" name="Oval 31">
            <a:extLst>
              <a:ext uri="{FF2B5EF4-FFF2-40B4-BE49-F238E27FC236}">
                <a16:creationId xmlns:a16="http://schemas.microsoft.com/office/drawing/2014/main" id="{46D6E2CA-D308-1A44-9530-57BD94ED4CB9}"/>
              </a:ext>
            </a:extLst>
          </p:cNvPr>
          <p:cNvSpPr/>
          <p:nvPr/>
        </p:nvSpPr>
        <p:spPr bwMode="auto">
          <a:xfrm>
            <a:off x="4760950"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4" name="Oval 33">
            <a:extLst>
              <a:ext uri="{FF2B5EF4-FFF2-40B4-BE49-F238E27FC236}">
                <a16:creationId xmlns:a16="http://schemas.microsoft.com/office/drawing/2014/main" id="{CC3AAEA4-1E8C-264D-AC0A-2468509CB608}"/>
              </a:ext>
            </a:extLst>
          </p:cNvPr>
          <p:cNvSpPr/>
          <p:nvPr/>
        </p:nvSpPr>
        <p:spPr bwMode="auto">
          <a:xfrm>
            <a:off x="6439805" y="2754951"/>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sp>
        <p:nvSpPr>
          <p:cNvPr id="37" name="Arrow: Chevron 57">
            <a:extLst>
              <a:ext uri="{FF2B5EF4-FFF2-40B4-BE49-F238E27FC236}">
                <a16:creationId xmlns:a16="http://schemas.microsoft.com/office/drawing/2014/main" id="{8DCC90CC-22C9-4A45-9548-B66A668AA140}"/>
              </a:ext>
            </a:extLst>
          </p:cNvPr>
          <p:cNvSpPr/>
          <p:nvPr/>
        </p:nvSpPr>
        <p:spPr bwMode="auto">
          <a:xfrm>
            <a:off x="497710" y="3793992"/>
            <a:ext cx="11377391" cy="259979"/>
          </a:xfrm>
          <a:prstGeom prst="chevron">
            <a:avLst/>
          </a:prstGeom>
          <a:solidFill>
            <a:srgbClr val="7F4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CA7D1F6-B4BA-1640-AACC-E8E0C4279498}"/>
              </a:ext>
            </a:extLst>
          </p:cNvPr>
          <p:cNvSpPr/>
          <p:nvPr/>
        </p:nvSpPr>
        <p:spPr>
          <a:xfrm>
            <a:off x="651584" y="3798707"/>
            <a:ext cx="3552379" cy="280718"/>
          </a:xfrm>
          <a:prstGeom prst="rect">
            <a:avLst/>
          </a:prstGeom>
          <a:noFill/>
          <a:ln>
            <a:noFill/>
          </a:ln>
        </p:spPr>
        <p:txBody>
          <a:bodyPr wrap="square" rtlCol="0" anchor="ctr">
            <a:spAutoFit/>
          </a:bodyPr>
          <a:lstStyle/>
          <a:p>
            <a:pPr defTabSz="932418">
              <a:defRPr/>
            </a:pPr>
            <a:r>
              <a:rPr lang="en-US" sz="1224" b="1" kern="0" spc="50" dirty="0">
                <a:solidFill>
                  <a:srgbClr val="FFFFFF"/>
                </a:solidFill>
                <a:latin typeface="Segoe UI Light"/>
                <a:cs typeface="Segoe UI" panose="020B0502040204020203" pitchFamily="34" charset="0"/>
              </a:rPr>
              <a:t>Easier / Less control / Application Developers </a:t>
            </a:r>
          </a:p>
        </p:txBody>
      </p:sp>
      <p:sp>
        <p:nvSpPr>
          <p:cNvPr id="39" name="Rectangle 38">
            <a:extLst>
              <a:ext uri="{FF2B5EF4-FFF2-40B4-BE49-F238E27FC236}">
                <a16:creationId xmlns:a16="http://schemas.microsoft.com/office/drawing/2014/main" id="{8A0B4835-570A-B540-8241-9054C06CBC10}"/>
              </a:ext>
            </a:extLst>
          </p:cNvPr>
          <p:cNvSpPr/>
          <p:nvPr/>
        </p:nvSpPr>
        <p:spPr>
          <a:xfrm>
            <a:off x="8034334" y="3777754"/>
            <a:ext cx="3310913" cy="286306"/>
          </a:xfrm>
          <a:prstGeom prst="rect">
            <a:avLst/>
          </a:prstGeom>
          <a:noFill/>
          <a:ln>
            <a:noFill/>
          </a:ln>
        </p:spPr>
        <p:txBody>
          <a:bodyPr wrap="square" rtlCol="0" anchor="ctr">
            <a:spAutoFit/>
          </a:bodyPr>
          <a:lstStyle/>
          <a:p>
            <a:pPr algn="r" defTabSz="932418">
              <a:defRPr/>
            </a:pPr>
            <a:r>
              <a:rPr lang="en-US" sz="1224" b="1" kern="0" spc="50" dirty="0">
                <a:solidFill>
                  <a:srgbClr val="FFFFFF"/>
                </a:solidFill>
                <a:latin typeface="Segoe UI Light"/>
                <a:cs typeface="Segoe UI" panose="020B0502040204020203" pitchFamily="34" charset="0"/>
              </a:rPr>
              <a:t>Harder / Full control / Data Scientists</a:t>
            </a:r>
          </a:p>
        </p:txBody>
      </p:sp>
      <p:sp>
        <p:nvSpPr>
          <p:cNvPr id="40" name="Title 1">
            <a:extLst>
              <a:ext uri="{FF2B5EF4-FFF2-40B4-BE49-F238E27FC236}">
                <a16:creationId xmlns:a16="http://schemas.microsoft.com/office/drawing/2014/main" id="{F0679EA4-316A-7C4B-9EF0-F5143F09CDD3}"/>
              </a:ext>
            </a:extLst>
          </p:cNvPr>
          <p:cNvSpPr>
            <a:spLocks noGrp="1"/>
          </p:cNvSpPr>
          <p:nvPr>
            <p:ph type="title"/>
          </p:nvPr>
        </p:nvSpPr>
        <p:spPr>
          <a:xfrm>
            <a:off x="225631" y="127620"/>
            <a:ext cx="11673444" cy="905534"/>
          </a:xfrm>
        </p:spPr>
        <p:txBody>
          <a:bodyPr>
            <a:normAutofit/>
          </a:bodyPr>
          <a:lstStyle/>
          <a:p>
            <a:r>
              <a:rPr lang="en-US" dirty="0"/>
              <a:t>Microsoft AI Platform Products (Consume vs Build)</a:t>
            </a:r>
          </a:p>
        </p:txBody>
      </p:sp>
      <p:sp>
        <p:nvSpPr>
          <p:cNvPr id="43" name="Rectangle 42">
            <a:extLst>
              <a:ext uri="{FF2B5EF4-FFF2-40B4-BE49-F238E27FC236}">
                <a16:creationId xmlns:a16="http://schemas.microsoft.com/office/drawing/2014/main" id="{8267E4E7-0CC2-7E48-987D-A0566751B4BA}"/>
              </a:ext>
            </a:extLst>
          </p:cNvPr>
          <p:cNvSpPr/>
          <p:nvPr/>
        </p:nvSpPr>
        <p:spPr>
          <a:xfrm>
            <a:off x="4013292" y="3053355"/>
            <a:ext cx="1608693" cy="768928"/>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Custom</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Cognitive Services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(Custom Vision, Custom Speech)</a:t>
            </a:r>
          </a:p>
        </p:txBody>
      </p:sp>
      <p:cxnSp>
        <p:nvCxnSpPr>
          <p:cNvPr id="52" name="Straight Arrow Connector 51">
            <a:extLst>
              <a:ext uri="{FF2B5EF4-FFF2-40B4-BE49-F238E27FC236}">
                <a16:creationId xmlns:a16="http://schemas.microsoft.com/office/drawing/2014/main" id="{0F41744D-7A34-8349-854D-34057AF35ADF}"/>
              </a:ext>
            </a:extLst>
          </p:cNvPr>
          <p:cNvCxnSpPr>
            <a:cxnSpLocks/>
          </p:cNvCxnSpPr>
          <p:nvPr/>
        </p:nvCxnSpPr>
        <p:spPr>
          <a:xfrm>
            <a:off x="4847402" y="2829363"/>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064204B1-1E11-4044-AD72-205AD87B2CAD}"/>
              </a:ext>
            </a:extLst>
          </p:cNvPr>
          <p:cNvCxnSpPr>
            <a:cxnSpLocks/>
          </p:cNvCxnSpPr>
          <p:nvPr/>
        </p:nvCxnSpPr>
        <p:spPr>
          <a:xfrm>
            <a:off x="4941682" y="2847699"/>
            <a:ext cx="5747499"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9E89FB9E-A4EC-5746-B385-64A2E7730B8D}"/>
              </a:ext>
            </a:extLst>
          </p:cNvPr>
          <p:cNvCxnSpPr>
            <a:cxnSpLocks/>
          </p:cNvCxnSpPr>
          <p:nvPr/>
        </p:nvCxnSpPr>
        <p:spPr>
          <a:xfrm>
            <a:off x="8765250" y="2823215"/>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B5E38EF0-28A5-1648-9A43-5938CA950809}"/>
              </a:ext>
            </a:extLst>
          </p:cNvPr>
          <p:cNvSpPr/>
          <p:nvPr/>
        </p:nvSpPr>
        <p:spPr>
          <a:xfrm>
            <a:off x="5758152" y="2244260"/>
            <a:ext cx="1533096" cy="490474"/>
          </a:xfrm>
          <a:prstGeom prst="rect">
            <a:avLst/>
          </a:prstGeom>
          <a:solidFill>
            <a:schemeClr val="bg1"/>
          </a:solidFill>
        </p:spPr>
        <p:txBody>
          <a:bodyPr wrap="square" rtlCol="0" anchor="ctr">
            <a:spAutoFit/>
          </a:bodyPr>
          <a:lstStyle/>
          <a:p>
            <a:pPr algn="ctr" defTabSz="932418">
              <a:defRPr/>
            </a:pPr>
            <a:r>
              <a:rPr lang="en-US" sz="1326" b="1" kern="0" spc="50" dirty="0">
                <a:solidFill>
                  <a:srgbClr val="0078D7"/>
                </a:solidFill>
                <a:latin typeface="Segoe UI" panose="020B0502040204020203" pitchFamily="34" charset="0"/>
                <a:cs typeface="Segoe UI" panose="020B0502040204020203" pitchFamily="34" charset="0"/>
              </a:rPr>
              <a:t>Build your own </a:t>
            </a:r>
            <a:r>
              <a:rPr lang="en-US" sz="1199" kern="0" spc="50" dirty="0">
                <a:solidFill>
                  <a:srgbClr val="505050"/>
                </a:solidFill>
                <a:latin typeface="Segoe UI" panose="020B0502040204020203" pitchFamily="34" charset="0"/>
                <a:cs typeface="Segoe UI" panose="020B0502040204020203" pitchFamily="34" charset="0"/>
              </a:rPr>
              <a:t>(Custom AI)</a:t>
            </a:r>
          </a:p>
        </p:txBody>
      </p:sp>
      <p:sp>
        <p:nvSpPr>
          <p:cNvPr id="75" name="Rectangle 74">
            <a:extLst>
              <a:ext uri="{FF2B5EF4-FFF2-40B4-BE49-F238E27FC236}">
                <a16:creationId xmlns:a16="http://schemas.microsoft.com/office/drawing/2014/main" id="{123AC10B-4E51-884E-A46A-C3DC5575623E}"/>
              </a:ext>
            </a:extLst>
          </p:cNvPr>
          <p:cNvSpPr/>
          <p:nvPr/>
        </p:nvSpPr>
        <p:spPr>
          <a:xfrm>
            <a:off x="7825245" y="3053355"/>
            <a:ext cx="1870019" cy="768928"/>
          </a:xfrm>
          <a:prstGeom prst="rect">
            <a:avLst/>
          </a:prstGeom>
          <a:noFill/>
        </p:spPr>
        <p:txBody>
          <a:bodyPr wrap="square" rtlCol="0">
            <a:spAutoFit/>
          </a:bodyPr>
          <a:lstStyle/>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DSVM</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Azure Databricks</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Machine Learning Server</a:t>
            </a:r>
          </a:p>
          <a:p>
            <a:pPr algn="ctr" defTabSz="932418">
              <a:defRPr/>
            </a:pPr>
            <a:r>
              <a:rPr lang="en-US" sz="1099" b="1" kern="0" spc="50" dirty="0">
                <a:solidFill>
                  <a:srgbClr val="505050"/>
                </a:solidFill>
                <a:latin typeface="Segoe UI" panose="020B0502040204020203" pitchFamily="34" charset="0"/>
                <a:cs typeface="Segoe UI" panose="020B0502040204020203" pitchFamily="34" charset="0"/>
              </a:rPr>
              <a:t>SQL Server 2016/2017</a:t>
            </a:r>
          </a:p>
        </p:txBody>
      </p:sp>
      <p:graphicFrame>
        <p:nvGraphicFramePr>
          <p:cNvPr id="2" name="Table 1">
            <a:extLst>
              <a:ext uri="{FF2B5EF4-FFF2-40B4-BE49-F238E27FC236}">
                <a16:creationId xmlns:a16="http://schemas.microsoft.com/office/drawing/2014/main" id="{746E579A-C22D-A44C-B30C-CA065D8DC208}"/>
              </a:ext>
            </a:extLst>
          </p:cNvPr>
          <p:cNvGraphicFramePr>
            <a:graphicFrameLocks noGrp="1"/>
          </p:cNvGraphicFramePr>
          <p:nvPr>
            <p:extLst/>
          </p:nvPr>
        </p:nvGraphicFramePr>
        <p:xfrm>
          <a:off x="497711" y="4215120"/>
          <a:ext cx="11377391" cy="2194560"/>
        </p:xfrm>
        <a:graphic>
          <a:graphicData uri="http://schemas.openxmlformats.org/drawingml/2006/table">
            <a:tbl>
              <a:tblPr>
                <a:tableStyleId>{5202B0CA-FC54-4496-8BCA-5EF66A818D29}</a:tableStyleId>
              </a:tblPr>
              <a:tblGrid>
                <a:gridCol w="3592004">
                  <a:extLst>
                    <a:ext uri="{9D8B030D-6E8A-4147-A177-3AD203B41FA5}">
                      <a16:colId xmlns:a16="http://schemas.microsoft.com/office/drawing/2014/main" val="548647743"/>
                    </a:ext>
                  </a:extLst>
                </a:gridCol>
                <a:gridCol w="3691152">
                  <a:extLst>
                    <a:ext uri="{9D8B030D-6E8A-4147-A177-3AD203B41FA5}">
                      <a16:colId xmlns:a16="http://schemas.microsoft.com/office/drawing/2014/main" val="274475097"/>
                    </a:ext>
                  </a:extLst>
                </a:gridCol>
                <a:gridCol w="4094235">
                  <a:extLst>
                    <a:ext uri="{9D8B030D-6E8A-4147-A177-3AD203B41FA5}">
                      <a16:colId xmlns:a16="http://schemas.microsoft.com/office/drawing/2014/main" val="951580272"/>
                    </a:ext>
                  </a:extLst>
                </a:gridCol>
              </a:tblGrid>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Novice</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Intermediate</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Advanced</a:t>
                      </a:r>
                      <a:r>
                        <a:rPr lang="en-US" sz="1200" b="0" kern="0" spc="50" dirty="0">
                          <a:solidFill>
                            <a:srgbClr val="505050"/>
                          </a:solidFill>
                          <a:latin typeface="Segoe UI" panose="020B0502040204020203" pitchFamily="34" charset="0"/>
                          <a:cs typeface="Segoe UI" panose="020B0502040204020203" pitchFamily="34" charset="0"/>
                        </a:rPr>
                        <a:t> ML &amp; AI knowledge</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3843019"/>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Consume</a:t>
                      </a:r>
                      <a:r>
                        <a:rPr lang="en-US" sz="1200" b="0" kern="0" spc="50" dirty="0">
                          <a:solidFill>
                            <a:srgbClr val="505050"/>
                          </a:solidFill>
                          <a:latin typeface="Segoe UI" panose="020B0502040204020203" pitchFamily="34" charset="0"/>
                          <a:cs typeface="Segoe UI" panose="020B0502040204020203" pitchFamily="34" charset="0"/>
                        </a:rPr>
                        <a:t> pre-built AI models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Build your own </a:t>
                      </a:r>
                      <a:r>
                        <a:rPr lang="en-US" sz="1200" b="0" kern="0" spc="50" dirty="0">
                          <a:solidFill>
                            <a:srgbClr val="505050"/>
                          </a:solidFill>
                          <a:latin typeface="Segoe UI" panose="020B0502040204020203" pitchFamily="34" charset="0"/>
                          <a:cs typeface="Segoe UI" panose="020B0502040204020203" pitchFamily="34" charset="0"/>
                        </a:rPr>
                        <a:t>AI models with PaaS tools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Build your own </a:t>
                      </a:r>
                      <a:r>
                        <a:rPr lang="en-US" sz="1200" b="0" kern="0" spc="50" dirty="0">
                          <a:solidFill>
                            <a:srgbClr val="505050"/>
                          </a:solidFill>
                          <a:latin typeface="Segoe UI" panose="020B0502040204020203" pitchFamily="34" charset="0"/>
                          <a:cs typeface="Segoe UI" panose="020B0502040204020203" pitchFamily="34" charset="0"/>
                        </a:rPr>
                        <a:t>AI models however your like</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7208312"/>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Compute is provided </a:t>
                      </a:r>
                      <a:r>
                        <a:rPr lang="en-US" sz="1200" b="0" kern="0" spc="50" dirty="0">
                          <a:solidFill>
                            <a:srgbClr val="505050"/>
                          </a:solidFill>
                          <a:latin typeface="Segoe UI" panose="020B0502040204020203" pitchFamily="34" charset="0"/>
                          <a:cs typeface="Segoe UI" panose="020B0502040204020203" pitchFamily="34" charset="0"/>
                        </a:rPr>
                        <a:t>for Azure services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Compute is provided </a:t>
                      </a:r>
                      <a:r>
                        <a:rPr lang="en-US" sz="1200" b="0" kern="0" spc="50" dirty="0">
                          <a:solidFill>
                            <a:srgbClr val="505050"/>
                          </a:solidFill>
                          <a:latin typeface="Segoe UI" panose="020B0502040204020203" pitchFamily="34" charset="0"/>
                          <a:cs typeface="Segoe UI" panose="020B0502040204020203" pitchFamily="34" charset="0"/>
                        </a:rPr>
                        <a:t>for Azure services (via PaaS)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Provide</a:t>
                      </a:r>
                      <a:r>
                        <a:rPr lang="en-US" sz="1200" b="0" kern="0" spc="50" dirty="0">
                          <a:solidFill>
                            <a:srgbClr val="505050"/>
                          </a:solidFill>
                          <a:latin typeface="Segoe UI" panose="020B0502040204020203" pitchFamily="34" charset="0"/>
                          <a:cs typeface="Segoe UI" panose="020B0502040204020203" pitchFamily="34" charset="0"/>
                        </a:rPr>
                        <a:t> </a:t>
                      </a:r>
                      <a:r>
                        <a:rPr lang="en-US" sz="1200" b="1" kern="0" spc="50" dirty="0">
                          <a:solidFill>
                            <a:srgbClr val="505050"/>
                          </a:solidFill>
                          <a:latin typeface="Segoe UI" panose="020B0502040204020203" pitchFamily="34" charset="0"/>
                          <a:cs typeface="Segoe UI" panose="020B0502040204020203" pitchFamily="34" charset="0"/>
                        </a:rPr>
                        <a:t>your own compute </a:t>
                      </a:r>
                      <a:r>
                        <a:rPr lang="en-US" sz="1200" b="0" kern="0" spc="50" dirty="0">
                          <a:solidFill>
                            <a:srgbClr val="505050"/>
                          </a:solidFill>
                          <a:latin typeface="Segoe UI" panose="020B0502040204020203" pitchFamily="34" charset="0"/>
                          <a:cs typeface="Segoe UI" panose="020B0502040204020203" pitchFamily="34" charset="0"/>
                        </a:rPr>
                        <a:t>AI infrastructure (cloud, on-premises) or </a:t>
                      </a:r>
                      <a:r>
                        <a:rPr lang="en-US" sz="1200" b="1" kern="0" spc="50" dirty="0">
                          <a:solidFill>
                            <a:srgbClr val="505050"/>
                          </a:solidFill>
                          <a:latin typeface="Segoe UI" panose="020B0502040204020203" pitchFamily="34" charset="0"/>
                          <a:cs typeface="Segoe UI" panose="020B0502040204020203" pitchFamily="34" charset="0"/>
                        </a:rPr>
                        <a:t>leverage Azure PaaS compute services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2250627"/>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No coding required for building </a:t>
                      </a:r>
                      <a:r>
                        <a:rPr lang="en-US" sz="1200" b="0" kern="0" spc="50" dirty="0">
                          <a:solidFill>
                            <a:srgbClr val="505050"/>
                          </a:solidFill>
                          <a:latin typeface="Segoe UI" panose="020B0502040204020203" pitchFamily="34" charset="0"/>
                          <a:cs typeface="Segoe UI" panose="020B0502040204020203" pitchFamily="34" charset="0"/>
                        </a:rPr>
                        <a:t>models.  Code only for consuming models</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UI web driven &amp; code-first development </a:t>
                      </a:r>
                      <a:r>
                        <a:rPr lang="en-US" sz="1200" b="0" kern="0" spc="50" dirty="0">
                          <a:solidFill>
                            <a:srgbClr val="505050"/>
                          </a:solidFill>
                          <a:latin typeface="Segoe UI" panose="020B0502040204020203" pitchFamily="34" charset="0"/>
                          <a:cs typeface="Segoe UI" panose="020B0502040204020203" pitchFamily="34" charset="0"/>
                        </a:rPr>
                        <a:t>environments</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Code-first development environments </a:t>
                      </a:r>
                      <a:r>
                        <a:rPr lang="en-US" sz="1200" b="0" kern="0" spc="50" dirty="0">
                          <a:solidFill>
                            <a:srgbClr val="505050"/>
                          </a:solidFill>
                          <a:latin typeface="Segoe UI" panose="020B0502040204020203" pitchFamily="34" charset="0"/>
                          <a:cs typeface="Segoe UI" panose="020B0502040204020203" pitchFamily="34" charset="0"/>
                        </a:rPr>
                        <a:t>for building &amp; consuming AI/ML models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2605983"/>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&amp; pre-build model customer support</a:t>
                      </a:r>
                      <a:endParaRPr lang="en-US" sz="1200" b="0" kern="0" spc="50" dirty="0">
                        <a:solidFill>
                          <a:srgbClr val="505050"/>
                        </a:solidFill>
                        <a:latin typeface="Segoe UI" panose="020B0502040204020203" pitchFamily="34" charset="0"/>
                        <a:cs typeface="Segoe UI" panose="020B0502040204020203" pitchFamily="34" charset="0"/>
                      </a:endParaRP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customer support</a:t>
                      </a:r>
                      <a:r>
                        <a:rPr lang="en-US" sz="1200" b="0" kern="0" spc="50" dirty="0">
                          <a:solidFill>
                            <a:srgbClr val="505050"/>
                          </a:solidFill>
                          <a:latin typeface="Segoe UI" panose="020B0502040204020203" pitchFamily="34" charset="0"/>
                          <a:cs typeface="Segoe UI" panose="020B0502040204020203" pitchFamily="34" charset="0"/>
                        </a:rPr>
                        <a:t>.  Custom models are responsibility of developer.</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spc="50" dirty="0">
                          <a:solidFill>
                            <a:srgbClr val="505050"/>
                          </a:solidFill>
                          <a:latin typeface="Segoe UI" panose="020B0502040204020203" pitchFamily="34" charset="0"/>
                          <a:cs typeface="Segoe UI" panose="020B0502040204020203" pitchFamily="34" charset="0"/>
                        </a:rPr>
                        <a:t>Azure PaaS, IaaS &amp; software (i.e. SQL Server) customer support</a:t>
                      </a:r>
                      <a:r>
                        <a:rPr lang="en-US" sz="1200" b="0" kern="0" spc="50" dirty="0">
                          <a:solidFill>
                            <a:srgbClr val="505050"/>
                          </a:solidFill>
                          <a:latin typeface="Segoe UI" panose="020B0502040204020203" pitchFamily="34" charset="0"/>
                          <a:cs typeface="Segoe UI" panose="020B0502040204020203" pitchFamily="34" charset="0"/>
                        </a:rPr>
                        <a:t>.  Custom models are responsibility of developer</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3326100"/>
                  </a:ext>
                </a:extLst>
              </a:tr>
              <a:tr h="15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a:t>
                      </a:r>
                    </a:p>
                  </a:txBody>
                  <a:tcPr marL="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a:t>
                      </a:r>
                    </a:p>
                  </a:txBody>
                  <a:tcPr marL="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spc="50" dirty="0">
                          <a:solidFill>
                            <a:srgbClr val="505050"/>
                          </a:solidFill>
                          <a:latin typeface="Segoe UI" panose="020B0502040204020203" pitchFamily="34" charset="0"/>
                          <a:cs typeface="Segoe UI" panose="020B0502040204020203" pitchFamily="34" charset="0"/>
                        </a:rPr>
                        <a:t>Azure cloud services utilized or 100% on-premises options</a:t>
                      </a:r>
                    </a:p>
                  </a:txBody>
                  <a:tcPr marL="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3992002"/>
                  </a:ext>
                </a:extLst>
              </a:tr>
            </a:tbl>
          </a:graphicData>
        </a:graphic>
      </p:graphicFrame>
      <p:sp>
        <p:nvSpPr>
          <p:cNvPr id="41" name="Oval 40">
            <a:extLst>
              <a:ext uri="{FF2B5EF4-FFF2-40B4-BE49-F238E27FC236}">
                <a16:creationId xmlns:a16="http://schemas.microsoft.com/office/drawing/2014/main" id="{4CDD643E-79F3-9A47-A9D1-EA5C03CBF55C}"/>
              </a:ext>
            </a:extLst>
          </p:cNvPr>
          <p:cNvSpPr/>
          <p:nvPr/>
        </p:nvSpPr>
        <p:spPr bwMode="auto">
          <a:xfrm>
            <a:off x="8664252" y="2755508"/>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cxnSp>
        <p:nvCxnSpPr>
          <p:cNvPr id="42" name="Straight Arrow Connector 41">
            <a:extLst>
              <a:ext uri="{FF2B5EF4-FFF2-40B4-BE49-F238E27FC236}">
                <a16:creationId xmlns:a16="http://schemas.microsoft.com/office/drawing/2014/main" id="{E877B973-03C5-CB47-80B2-DC06DD4A4C2D}"/>
              </a:ext>
            </a:extLst>
          </p:cNvPr>
          <p:cNvCxnSpPr>
            <a:cxnSpLocks/>
          </p:cNvCxnSpPr>
          <p:nvPr/>
        </p:nvCxnSpPr>
        <p:spPr>
          <a:xfrm>
            <a:off x="10696104" y="2811307"/>
            <a:ext cx="0" cy="2286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Oval 43">
            <a:extLst>
              <a:ext uri="{FF2B5EF4-FFF2-40B4-BE49-F238E27FC236}">
                <a16:creationId xmlns:a16="http://schemas.microsoft.com/office/drawing/2014/main" id="{B4A1BB6E-2115-B442-AB7A-FD9264063CD3}"/>
              </a:ext>
            </a:extLst>
          </p:cNvPr>
          <p:cNvSpPr/>
          <p:nvPr/>
        </p:nvSpPr>
        <p:spPr bwMode="auto">
          <a:xfrm>
            <a:off x="10588384" y="2767937"/>
            <a:ext cx="180732" cy="180732"/>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353535"/>
                  </a:gs>
                  <a:gs pos="100000">
                    <a:srgbClr val="353535"/>
                  </a:gs>
                </a:gsLst>
                <a:lin ang="5400000" scaled="0"/>
              </a:gradFill>
              <a:latin typeface="Segoe UI Semilight"/>
            </a:endParaRPr>
          </a:p>
        </p:txBody>
      </p:sp>
      <p:cxnSp>
        <p:nvCxnSpPr>
          <p:cNvPr id="45" name="Straight Connector 44">
            <a:extLst>
              <a:ext uri="{FF2B5EF4-FFF2-40B4-BE49-F238E27FC236}">
                <a16:creationId xmlns:a16="http://schemas.microsoft.com/office/drawing/2014/main" id="{462C4DCC-6F09-8F42-A88F-A8EBC29F4034}"/>
              </a:ext>
            </a:extLst>
          </p:cNvPr>
          <p:cNvCxnSpPr>
            <a:cxnSpLocks/>
          </p:cNvCxnSpPr>
          <p:nvPr/>
        </p:nvCxnSpPr>
        <p:spPr>
          <a:xfrm flipV="1">
            <a:off x="4004790" y="4053971"/>
            <a:ext cx="0" cy="260147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E79189E6-853F-E34F-93ED-28936C95F126}"/>
              </a:ext>
            </a:extLst>
          </p:cNvPr>
          <p:cNvCxnSpPr>
            <a:cxnSpLocks/>
          </p:cNvCxnSpPr>
          <p:nvPr/>
        </p:nvCxnSpPr>
        <p:spPr>
          <a:xfrm flipV="1">
            <a:off x="7722118" y="4011663"/>
            <a:ext cx="0" cy="2601473"/>
          </a:xfrm>
          <a:prstGeom prst="line">
            <a:avLst/>
          </a:prstGeom>
          <a:ln w="9525"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9888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 </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12297" y="2870431"/>
            <a:ext cx="1138644" cy="1142839"/>
          </a:xfrm>
          <a:prstGeom prst="ellipse">
            <a:avLst/>
          </a:prstGeom>
          <a:ln>
            <a:solidFill>
              <a:schemeClr val="accent1"/>
            </a:solidFill>
          </a:ln>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24615" y="2870429"/>
            <a:ext cx="1138644" cy="1142838"/>
          </a:xfrm>
          <a:prstGeom prst="ellipse">
            <a:avLst/>
          </a:prstGeom>
          <a:ln>
            <a:solidFill>
              <a:schemeClr val="accent1"/>
            </a:solidFill>
          </a:ln>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99979" y="2870430"/>
            <a:ext cx="1138644" cy="1142838"/>
          </a:xfrm>
          <a:prstGeom prst="ellipse">
            <a:avLst/>
          </a:prstGeom>
          <a:ln>
            <a:solidFill>
              <a:schemeClr val="accent1"/>
            </a:solidFill>
          </a:ln>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0728" y="2870429"/>
            <a:ext cx="1138644" cy="1142838"/>
          </a:xfrm>
          <a:prstGeom prst="ellipse">
            <a:avLst/>
          </a:prstGeom>
          <a:ln>
            <a:solidFill>
              <a:schemeClr val="accent1"/>
            </a:solidFill>
          </a:ln>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642764" y="2870429"/>
            <a:ext cx="1138460" cy="1142838"/>
          </a:xfrm>
          <a:prstGeom prst="ellipse">
            <a:avLst/>
          </a:prstGeom>
          <a:ln>
            <a:solidFill>
              <a:schemeClr val="accent1"/>
            </a:solidFill>
          </a:ln>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a:xfrm>
            <a:off x="588263" y="457200"/>
            <a:ext cx="11018520" cy="861774"/>
          </a:xfrm>
        </p:spPr>
        <p:txBody>
          <a:bodyPr>
            <a:normAutofit fontScale="90000"/>
          </a:bodyPr>
          <a:lstStyle/>
          <a:p>
            <a:r>
              <a:rPr lang="en-US" altLang="en-US" dirty="0">
                <a:solidFill>
                  <a:schemeClr val="bg1"/>
                </a:solidFill>
              </a:rPr>
              <a:t>Microsoft Cognitive Services</a:t>
            </a:r>
            <a:br>
              <a:rPr lang="en-US" altLang="en-US" dirty="0">
                <a:solidFill>
                  <a:schemeClr val="bg1"/>
                </a:solidFill>
              </a:rPr>
            </a:br>
            <a:r>
              <a:rPr lang="en-US" sz="2000" dirty="0">
                <a:solidFill>
                  <a:schemeClr val="bg1"/>
                </a:solidFill>
              </a:rPr>
              <a:t>Give your apps a human side</a:t>
            </a:r>
          </a:p>
        </p:txBody>
      </p:sp>
    </p:spTree>
    <p:extLst>
      <p:ext uri="{BB962C8B-B14F-4D97-AF65-F5344CB8AC3E}">
        <p14:creationId xmlns:p14="http://schemas.microsoft.com/office/powerpoint/2010/main" val="190698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B349-69B8-463D-8D7E-3210CFE51945}"/>
              </a:ext>
            </a:extLst>
          </p:cNvPr>
          <p:cNvSpPr>
            <a:spLocks noGrp="1"/>
          </p:cNvSpPr>
          <p:nvPr>
            <p:ph type="title"/>
          </p:nvPr>
        </p:nvSpPr>
        <p:spPr>
          <a:xfrm>
            <a:off x="585216" y="2340727"/>
            <a:ext cx="9144000" cy="1191095"/>
          </a:xfrm>
        </p:spPr>
        <p:txBody>
          <a:bodyPr/>
          <a:lstStyle/>
          <a:p>
            <a:r>
              <a:rPr lang="en-US" sz="4000" dirty="0"/>
              <a:t>Cognitive Services – Live Demos</a:t>
            </a:r>
            <a:br>
              <a:rPr lang="en-US" dirty="0"/>
            </a:br>
            <a:r>
              <a:rPr lang="en-US" sz="2800" dirty="0"/>
              <a:t>https://azure.microsoft.com/en-us/services/cognitive-services/</a:t>
            </a:r>
            <a:br>
              <a:rPr lang="en-US" sz="2800" dirty="0"/>
            </a:br>
            <a:r>
              <a:rPr lang="en-US" sz="1800" i="1" dirty="0"/>
              <a:t>Live demos you can try yourself</a:t>
            </a:r>
          </a:p>
        </p:txBody>
      </p:sp>
    </p:spTree>
    <p:extLst>
      <p:ext uri="{BB962C8B-B14F-4D97-AF65-F5344CB8AC3E}">
        <p14:creationId xmlns:p14="http://schemas.microsoft.com/office/powerpoint/2010/main" val="154361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866" y="870158"/>
            <a:ext cx="12190271" cy="5494098"/>
            <a:chOff x="434975" y="1123536"/>
            <a:chExt cx="11322050" cy="5241552"/>
          </a:xfrm>
        </p:grpSpPr>
        <p:sp>
          <p:nvSpPr>
            <p:cNvPr id="5" name="Rectangle 4"/>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400" kern="0" dirty="0">
                <a:solidFill>
                  <a:sysClr val="windowText" lastClr="000000"/>
                </a:solidFill>
                <a:latin typeface="+mj-lt"/>
              </a:endParaRPr>
            </a:p>
          </p:txBody>
        </p:sp>
        <p:sp>
          <p:nvSpPr>
            <p:cNvPr id="6" name="Rectangle 5"/>
            <p:cNvSpPr/>
            <p:nvPr/>
          </p:nvSpPr>
          <p:spPr>
            <a:xfrm>
              <a:off x="434975" y="1123536"/>
              <a:ext cx="11322050" cy="369332"/>
            </a:xfrm>
            <a:prstGeom prst="rect">
              <a:avLst/>
            </a:prstGeom>
            <a:solidFill>
              <a:schemeClr val="bg1">
                <a:lumMod val="85000"/>
              </a:schemeClr>
            </a:solidFill>
          </p:spPr>
          <p:txBody>
            <a:bodyPr wrap="square" lIns="91414" tIns="45706" rIns="91414" bIns="45706">
              <a:noAutofit/>
            </a:bodyPr>
            <a:lstStyle/>
            <a:p>
              <a:pPr algn="ctr" defTabSz="914049">
                <a:spcBef>
                  <a:spcPts val="600"/>
                </a:spcBef>
                <a:spcAft>
                  <a:spcPts val="600"/>
                </a:spcAft>
              </a:pPr>
              <a:r>
                <a:rPr lang="en-US" b="1" kern="0" dirty="0">
                  <a:ln>
                    <a:solidFill>
                      <a:srgbClr val="FFFFFF">
                        <a:alpha val="0"/>
                      </a:srgbClr>
                    </a:solidFill>
                  </a:ln>
                  <a:latin typeface="+mj-lt"/>
                  <a:ea typeface="Segoe UI" pitchFamily="34" charset="0"/>
                  <a:cs typeface="Segoe UI" pitchFamily="34" charset="0"/>
                </a:rPr>
                <a:t>Cognitive Services Software Augmentation</a:t>
              </a:r>
            </a:p>
          </p:txBody>
        </p:sp>
      </p:grpSp>
      <p:pic>
        <p:nvPicPr>
          <p:cNvPr id="2" name="Picture 1">
            <a:extLst>
              <a:ext uri="{FF2B5EF4-FFF2-40B4-BE49-F238E27FC236}">
                <a16:creationId xmlns:a16="http://schemas.microsoft.com/office/drawing/2014/main" id="{A5C97BBE-6023-964F-98CE-93790BE9B0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24395" y="1372613"/>
            <a:ext cx="8383000" cy="4068313"/>
          </a:xfrm>
          <a:prstGeom prst="rect">
            <a:avLst/>
          </a:prstGeom>
        </p:spPr>
      </p:pic>
      <p:sp>
        <p:nvSpPr>
          <p:cNvPr id="4" name="Title 1"/>
          <p:cNvSpPr>
            <a:spLocks noGrp="1"/>
          </p:cNvSpPr>
          <p:nvPr>
            <p:ph type="title"/>
          </p:nvPr>
        </p:nvSpPr>
        <p:spPr>
          <a:xfrm>
            <a:off x="258603" y="153032"/>
            <a:ext cx="11828470" cy="717126"/>
          </a:xfrm>
        </p:spPr>
        <p:txBody>
          <a:bodyPr>
            <a:noAutofit/>
          </a:bodyPr>
          <a:lstStyle/>
          <a:p>
            <a:r>
              <a:rPr lang="en-US" sz="3600" dirty="0">
                <a:solidFill>
                  <a:schemeClr val="tx1"/>
                </a:solidFill>
              </a:rPr>
              <a:t>Uber – Identity Facial Recognition</a:t>
            </a:r>
          </a:p>
        </p:txBody>
      </p:sp>
      <p:sp>
        <p:nvSpPr>
          <p:cNvPr id="10" name="TextBox 9">
            <a:extLst>
              <a:ext uri="{FF2B5EF4-FFF2-40B4-BE49-F238E27FC236}">
                <a16:creationId xmlns:a16="http://schemas.microsoft.com/office/drawing/2014/main" id="{35E485B6-0311-9549-AF6D-A059BAE91B05}"/>
              </a:ext>
            </a:extLst>
          </p:cNvPr>
          <p:cNvSpPr txBox="1"/>
          <p:nvPr/>
        </p:nvSpPr>
        <p:spPr>
          <a:xfrm>
            <a:off x="1824395" y="5440926"/>
            <a:ext cx="8383000" cy="923330"/>
          </a:xfrm>
          <a:prstGeom prst="rect">
            <a:avLst/>
          </a:prstGeom>
          <a:noFill/>
        </p:spPr>
        <p:txBody>
          <a:bodyPr wrap="square" rtlCol="0">
            <a:spAutoFit/>
          </a:bodyPr>
          <a:lstStyle/>
          <a:p>
            <a:r>
              <a:rPr lang="en-US" dirty="0">
                <a:hlinkClick r:id="rId3"/>
              </a:rPr>
              <a:t>https://blogs.microsoft.com/firehose/2016/09/26/powered-by-microsoft-cognitive-services-uber-begins-using-driver-selfies-to-enhance-security/</a:t>
            </a:r>
            <a:endParaRPr lang="en-US" dirty="0"/>
          </a:p>
          <a:p>
            <a:endParaRPr lang="en-US" dirty="0"/>
          </a:p>
        </p:txBody>
      </p:sp>
    </p:spTree>
    <p:extLst>
      <p:ext uri="{BB962C8B-B14F-4D97-AF65-F5344CB8AC3E}">
        <p14:creationId xmlns:p14="http://schemas.microsoft.com/office/powerpoint/2010/main" val="75016421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B349-69B8-463D-8D7E-3210CFE51945}"/>
              </a:ext>
            </a:extLst>
          </p:cNvPr>
          <p:cNvSpPr>
            <a:spLocks noGrp="1"/>
          </p:cNvSpPr>
          <p:nvPr>
            <p:ph type="title"/>
          </p:nvPr>
        </p:nvSpPr>
        <p:spPr>
          <a:xfrm>
            <a:off x="585215" y="2340727"/>
            <a:ext cx="11032353" cy="1191095"/>
          </a:xfrm>
        </p:spPr>
        <p:txBody>
          <a:bodyPr/>
          <a:lstStyle/>
          <a:p>
            <a:r>
              <a:rPr lang="en-US" sz="4000" dirty="0"/>
              <a:t>Docker Containers – Cognitive Services</a:t>
            </a:r>
            <a:br>
              <a:rPr lang="en-US" sz="2800" dirty="0"/>
            </a:br>
            <a:r>
              <a:rPr lang="en-US" sz="2800" dirty="0"/>
              <a:t>https://azure.microsoft.com/en-us/blog/running-cognitive-service-containers/</a:t>
            </a:r>
            <a:br>
              <a:rPr lang="en-US" sz="2800" dirty="0"/>
            </a:br>
            <a:r>
              <a:rPr lang="en-US" sz="1800" i="1" dirty="0"/>
              <a:t>Demo of using Cognitive Service API functionality as local Docker Containers</a:t>
            </a:r>
            <a:endParaRPr lang="en-US" sz="1800" dirty="0"/>
          </a:p>
        </p:txBody>
      </p:sp>
      <p:pic>
        <p:nvPicPr>
          <p:cNvPr id="3" name="Picture 2">
            <a:extLst>
              <a:ext uri="{FF2B5EF4-FFF2-40B4-BE49-F238E27FC236}">
                <a16:creationId xmlns:a16="http://schemas.microsoft.com/office/drawing/2014/main" id="{1E305894-0CCD-0041-A129-A1634674094D}"/>
              </a:ext>
            </a:extLst>
          </p:cNvPr>
          <p:cNvPicPr>
            <a:picLocks noChangeAspect="1"/>
          </p:cNvPicPr>
          <p:nvPr/>
        </p:nvPicPr>
        <p:blipFill>
          <a:blip r:embed="rId2"/>
          <a:stretch>
            <a:fillRect/>
          </a:stretch>
        </p:blipFill>
        <p:spPr>
          <a:xfrm>
            <a:off x="7064873" y="4410222"/>
            <a:ext cx="2790952" cy="2082800"/>
          </a:xfrm>
          <a:prstGeom prst="rect">
            <a:avLst/>
          </a:prstGeom>
        </p:spPr>
      </p:pic>
      <p:pic>
        <p:nvPicPr>
          <p:cNvPr id="6" name="Picture 5">
            <a:extLst>
              <a:ext uri="{FF2B5EF4-FFF2-40B4-BE49-F238E27FC236}">
                <a16:creationId xmlns:a16="http://schemas.microsoft.com/office/drawing/2014/main" id="{E2188DC9-1D5A-BC41-8D69-7B67C3BA91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7699" y="3808436"/>
            <a:ext cx="2795290" cy="2795290"/>
          </a:xfrm>
          <a:prstGeom prst="rect">
            <a:avLst/>
          </a:prstGeom>
        </p:spPr>
      </p:pic>
      <p:sp>
        <p:nvSpPr>
          <p:cNvPr id="7" name="TextBox 6">
            <a:extLst>
              <a:ext uri="{FF2B5EF4-FFF2-40B4-BE49-F238E27FC236}">
                <a16:creationId xmlns:a16="http://schemas.microsoft.com/office/drawing/2014/main" id="{A73569E9-3089-A742-B10D-4691E9A10FDB}"/>
              </a:ext>
            </a:extLst>
          </p:cNvPr>
          <p:cNvSpPr txBox="1"/>
          <p:nvPr/>
        </p:nvSpPr>
        <p:spPr>
          <a:xfrm>
            <a:off x="5392577" y="4897624"/>
            <a:ext cx="562708" cy="1107996"/>
          </a:xfrm>
          <a:prstGeom prst="rect">
            <a:avLst/>
          </a:prstGeom>
          <a:noFill/>
        </p:spPr>
        <p:txBody>
          <a:bodyPr wrap="square" rtlCol="0">
            <a:spAutoFit/>
          </a:bodyPr>
          <a:lstStyle/>
          <a:p>
            <a:r>
              <a:rPr lang="en-US" sz="6600" dirty="0"/>
              <a:t>+</a:t>
            </a:r>
          </a:p>
        </p:txBody>
      </p:sp>
    </p:spTree>
    <p:extLst>
      <p:ext uri="{BB962C8B-B14F-4D97-AF65-F5344CB8AC3E}">
        <p14:creationId xmlns:p14="http://schemas.microsoft.com/office/powerpoint/2010/main" val="216040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B349-69B8-463D-8D7E-3210CFE51945}"/>
              </a:ext>
            </a:extLst>
          </p:cNvPr>
          <p:cNvSpPr>
            <a:spLocks noGrp="1"/>
          </p:cNvSpPr>
          <p:nvPr>
            <p:ph type="title"/>
          </p:nvPr>
        </p:nvSpPr>
        <p:spPr>
          <a:xfrm>
            <a:off x="585216" y="2340727"/>
            <a:ext cx="9144000" cy="1191095"/>
          </a:xfrm>
        </p:spPr>
        <p:txBody>
          <a:bodyPr/>
          <a:lstStyle/>
          <a:p>
            <a:r>
              <a:rPr lang="en-US" sz="4000" dirty="0"/>
              <a:t>Cognitive Services – Custom Vision Demo</a:t>
            </a:r>
            <a:br>
              <a:rPr lang="en-US" sz="2800" dirty="0"/>
            </a:br>
            <a:r>
              <a:rPr lang="en-US" sz="2800" dirty="0"/>
              <a:t>https://github.com/bartczernicki/ImageClassificationStateLicenses</a:t>
            </a:r>
            <a:br>
              <a:rPr lang="en-US" sz="2800" dirty="0"/>
            </a:br>
            <a:r>
              <a:rPr lang="en-US" sz="1800" i="1" dirty="0"/>
              <a:t>Build an Image Classifier in 5 minutes with no deep learning knowledge required!</a:t>
            </a:r>
          </a:p>
        </p:txBody>
      </p:sp>
      <p:pic>
        <p:nvPicPr>
          <p:cNvPr id="3" name="Picture 2">
            <a:extLst>
              <a:ext uri="{FF2B5EF4-FFF2-40B4-BE49-F238E27FC236}">
                <a16:creationId xmlns:a16="http://schemas.microsoft.com/office/drawing/2014/main" id="{7A053400-3C93-594F-A3CA-2BDE111CC8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40139" y="4106252"/>
            <a:ext cx="5862476" cy="2598982"/>
          </a:xfrm>
          <a:prstGeom prst="rect">
            <a:avLst/>
          </a:prstGeom>
        </p:spPr>
      </p:pic>
    </p:spTree>
    <p:extLst>
      <p:ext uri="{BB962C8B-B14F-4D97-AF65-F5344CB8AC3E}">
        <p14:creationId xmlns:p14="http://schemas.microsoft.com/office/powerpoint/2010/main" val="137444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2500</Words>
  <Application>Microsoft Macintosh PowerPoint</Application>
  <PresentationFormat>Widescreen</PresentationFormat>
  <Paragraphs>414</Paragraphs>
  <Slides>34</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Calibri Light</vt:lpstr>
      <vt:lpstr>Courier New</vt:lpstr>
      <vt:lpstr>Segoe UI</vt:lpstr>
      <vt:lpstr>Segoe UI Light</vt:lpstr>
      <vt:lpstr>Segoe UI Light (Headings)</vt:lpstr>
      <vt:lpstr>Segoe UI Semibold</vt:lpstr>
      <vt:lpstr>Segoe UI Semilight</vt:lpstr>
      <vt:lpstr>Office Theme</vt:lpstr>
      <vt:lpstr>PowerPoint Presentation</vt:lpstr>
      <vt:lpstr>Microsoft AI Platform</vt:lpstr>
      <vt:lpstr>Microsoft AI Platform – Empowering All Types of Personas</vt:lpstr>
      <vt:lpstr>Microsoft AI Platform Products (Consume vs Build)</vt:lpstr>
      <vt:lpstr>Microsoft Cognitive Services Give your apps a human side</vt:lpstr>
      <vt:lpstr>Cognitive Services – Live Demos https://azure.microsoft.com/en-us/services/cognitive-services/ Live demos you can try yourself</vt:lpstr>
      <vt:lpstr>Uber – Identity Facial Recognition</vt:lpstr>
      <vt:lpstr>Docker Containers – Cognitive Services https://azure.microsoft.com/en-us/blog/running-cognitive-service-containers/ Demo of using Cognitive Service API functionality as local Docker Containers</vt:lpstr>
      <vt:lpstr>Cognitive Services – Custom Vision Demo https://github.com/bartczernicki/ImageClassificationStateLicenses Build an Image Classifier in 5 minutes with no deep learning knowledge required!</vt:lpstr>
      <vt:lpstr>Cognitive Services – Cognitive Search https://docs.microsoft.com/en-us/azure/search/cognitive-search-concept-intro Putting individual Cognitive Services into a compete solution</vt:lpstr>
      <vt:lpstr>JFK Files – Web Site</vt:lpstr>
      <vt:lpstr>Wolters Kluwer – SEC Documents Web Site</vt:lpstr>
      <vt:lpstr>PowerPoint Presentation</vt:lpstr>
      <vt:lpstr>Power BI – Desktop &amp; Service</vt:lpstr>
      <vt:lpstr>Azure Machine Learning Studio</vt:lpstr>
      <vt:lpstr>Azure Notebooks Service</vt:lpstr>
      <vt:lpstr>Azure Notebooks – Sports Statistics &amp; Analytics Book https://notebooks.azure.com/bartczernickimsft/projects/SportsAnalyticsAndStatistics Example of an interactive book (content &amp; code) hosted in a Jupyter web application in Azure Notebooks</vt:lpstr>
      <vt:lpstr>Azure Databricks</vt:lpstr>
      <vt:lpstr>Machine Learning .NET</vt:lpstr>
      <vt:lpstr>ML.NET – Baseball Hall Of Fame Prediction https://github.com/bartczernicki/baseballhof-macos Build a binary classifier, evaluate performance metrics and export as ONNX format all in .NET Core</vt:lpstr>
      <vt:lpstr>Azure SQL Database &amp; SQL Server – Machine Learning Services</vt:lpstr>
      <vt:lpstr>Azure SQL Database – Model Ensemble Demo Build and evaluate a simple ensemble model inside SQL Server Database</vt:lpstr>
      <vt:lpstr>Azure Machine Learning service</vt:lpstr>
      <vt:lpstr>Azure Machine Learning service – Full Platform</vt:lpstr>
      <vt:lpstr>Popular frameworks Build advanced deep learning solutions</vt:lpstr>
      <vt:lpstr>The components of a ML application</vt:lpstr>
      <vt:lpstr>Workflow: App Developer</vt:lpstr>
      <vt:lpstr>Workflow: Data Scientist</vt:lpstr>
      <vt:lpstr>Microsoft AI – DevOps (App Developer &amp; Data Scientists)</vt:lpstr>
      <vt:lpstr>PowerPoint Presentation</vt:lpstr>
      <vt:lpstr>Model Source Control</vt:lpstr>
      <vt:lpstr>Model Versioning &amp; Storage</vt:lpstr>
      <vt:lpstr>Model Governance</vt:lpstr>
      <vt:lpstr>Model Deployment</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&amp; ML Platform Update - December 2018</dc:title>
  <dc:subject/>
  <dc:creator>Bart Czernicki</dc:creator>
  <cp:keywords/>
  <dc:description/>
  <cp:lastModifiedBy>Bart Czernicki</cp:lastModifiedBy>
  <cp:revision>65</cp:revision>
  <dcterms:created xsi:type="dcterms:W3CDTF">2018-12-14T18:44:11Z</dcterms:created>
  <dcterms:modified xsi:type="dcterms:W3CDTF">2019-02-25T19:58:55Z</dcterms:modified>
  <cp:category>Artificial Intelligence, Machine Learning, Microsoft AI</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2018-12-14T18:44:12-0500</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25b7fc0a-8678-4c58-8ed1-000015eb1bb9</vt:lpwstr>
  </property>
</Properties>
</file>